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48"/>
  </p:notesMasterIdLst>
  <p:sldIdLst>
    <p:sldId id="304" r:id="rId2"/>
    <p:sldId id="313" r:id="rId3"/>
    <p:sldId id="258" r:id="rId4"/>
    <p:sldId id="322" r:id="rId5"/>
    <p:sldId id="356" r:id="rId6"/>
    <p:sldId id="336" r:id="rId7"/>
    <p:sldId id="385" r:id="rId8"/>
    <p:sldId id="352" r:id="rId9"/>
    <p:sldId id="353" r:id="rId10"/>
    <p:sldId id="351" r:id="rId11"/>
    <p:sldId id="357" r:id="rId12"/>
    <p:sldId id="358" r:id="rId13"/>
    <p:sldId id="359" r:id="rId14"/>
    <p:sldId id="360" r:id="rId15"/>
    <p:sldId id="361" r:id="rId16"/>
    <p:sldId id="362" r:id="rId17"/>
    <p:sldId id="363" r:id="rId18"/>
    <p:sldId id="364" r:id="rId19"/>
    <p:sldId id="365" r:id="rId20"/>
    <p:sldId id="366" r:id="rId21"/>
    <p:sldId id="367" r:id="rId22"/>
    <p:sldId id="368" r:id="rId23"/>
    <p:sldId id="369" r:id="rId24"/>
    <p:sldId id="370" r:id="rId25"/>
    <p:sldId id="371" r:id="rId26"/>
    <p:sldId id="372" r:id="rId27"/>
    <p:sldId id="350" r:id="rId28"/>
    <p:sldId id="387" r:id="rId29"/>
    <p:sldId id="391" r:id="rId30"/>
    <p:sldId id="373" r:id="rId31"/>
    <p:sldId id="374" r:id="rId32"/>
    <p:sldId id="392" r:id="rId33"/>
    <p:sldId id="375" r:id="rId34"/>
    <p:sldId id="393" r:id="rId35"/>
    <p:sldId id="377" r:id="rId36"/>
    <p:sldId id="394" r:id="rId37"/>
    <p:sldId id="381" r:id="rId38"/>
    <p:sldId id="395" r:id="rId39"/>
    <p:sldId id="382" r:id="rId40"/>
    <p:sldId id="396" r:id="rId41"/>
    <p:sldId id="378" r:id="rId42"/>
    <p:sldId id="397" r:id="rId43"/>
    <p:sldId id="293" r:id="rId44"/>
    <p:sldId id="389" r:id="rId45"/>
    <p:sldId id="398" r:id="rId46"/>
    <p:sldId id="296" r:id="rId4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7EE7"/>
    <a:srgbClr val="009999"/>
    <a:srgbClr val="3399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8" autoAdjust="0"/>
    <p:restoredTop sz="94624" autoAdjust="0"/>
  </p:normalViewPr>
  <p:slideViewPr>
    <p:cSldViewPr>
      <p:cViewPr varScale="1">
        <p:scale>
          <a:sx n="81" d="100"/>
          <a:sy n="81" d="100"/>
        </p:scale>
        <p:origin x="-10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120036-680F-4EED-888F-C13007AD945E}" type="datetimeFigureOut">
              <a:rPr lang="fr-FR" smtClean="0"/>
              <a:pPr/>
              <a:t>01/12/2019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3DA26A-9904-4CD8-BF06-938BB8F7F2D6}" type="slidenum">
              <a:rPr lang="fr-FR" smtClean="0"/>
              <a:pPr/>
              <a:t>‹N°›</a:t>
            </a:fld>
            <a:endParaRPr lang="fr-FR"/>
          </a:p>
        </p:txBody>
      </p:sp>
    </p:spTree>
    <p:extLst>
      <p:ext uri="{BB962C8B-B14F-4D97-AF65-F5344CB8AC3E}">
        <p14:creationId xmlns:p14="http://schemas.microsoft.com/office/powerpoint/2010/main" xmlns="" val="86387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AA309A6D-C09C-4548-B29A-6CF363A7E532}" type="datetimeFigureOut">
              <a:rPr lang="fr-FR" smtClean="0"/>
              <a:pPr/>
              <a:t>01/12/2019</a:t>
            </a:fld>
            <a:endParaRPr lang="fr-BE"/>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BE"/>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CF4668DC-857F-487D-BFFA-8C0CA5037977}" type="slidenum">
              <a:rPr lang="fr-BE" smtClean="0"/>
              <a:pPr/>
              <a:t>‹N°›</a:t>
            </a:fld>
            <a:endParaRPr lang="fr-BE"/>
          </a:p>
        </p:txBody>
      </p:sp>
    </p:spTree>
  </p:cSld>
  <p:clrMapOvr>
    <a:masterClrMapping/>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01/12/2019</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01/12/2019</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01/12/2019</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01/12/2019</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01/12/2019</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01/12/2019</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01/12/2019</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AA309A6D-C09C-4548-B29A-6CF363A7E532}" type="datetimeFigureOut">
              <a:rPr lang="fr-FR" smtClean="0"/>
              <a:pPr/>
              <a:t>01/12/2019</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AA309A6D-C09C-4548-B29A-6CF363A7E532}" type="datetimeFigureOut">
              <a:rPr lang="fr-FR" smtClean="0"/>
              <a:pPr/>
              <a:t>01/12/2019</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AA309A6D-C09C-4548-B29A-6CF363A7E532}" type="datetimeFigureOut">
              <a:rPr lang="fr-FR" smtClean="0"/>
              <a:pPr/>
              <a:t>01/12/2019</a:t>
            </a:fld>
            <a:endParaRPr lang="fr-BE"/>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BE"/>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CF4668DC-857F-487D-BFFA-8C0CA5037977}" type="slidenum">
              <a:rPr lang="fr-BE" smtClean="0"/>
              <a:pPr/>
              <a:t>‹N°›</a:t>
            </a:fld>
            <a:endParaRPr lang="fr-BE"/>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309A6D-C09C-4548-B29A-6CF363A7E532}" type="datetimeFigureOut">
              <a:rPr lang="fr-FR" smtClean="0"/>
              <a:pPr/>
              <a:t>01/12/2019</a:t>
            </a:fld>
            <a:endParaRPr lang="fr-BE"/>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BE"/>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ransition>
    <p:randomBar dir="vert"/>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FR" dirty="0" smtClean="0"/>
          </a:p>
          <a:p>
            <a:pPr algn="ctr">
              <a:buNone/>
            </a:pPr>
            <a:r>
              <a:rPr lang="fr-FR" sz="2800" b="1" dirty="0" smtClean="0">
                <a:latin typeface="Times New Roman" pitchFamily="18" charset="0"/>
                <a:cs typeface="Times New Roman" pitchFamily="18" charset="0"/>
              </a:rPr>
              <a:t>   «L’apport du dictionnaire  trilingue des </a:t>
            </a:r>
          </a:p>
          <a:p>
            <a:pPr algn="ctr">
              <a:buNone/>
            </a:pPr>
            <a:r>
              <a:rPr lang="fr-FR" sz="2800" b="1" dirty="0" smtClean="0">
                <a:latin typeface="Times New Roman" pitchFamily="18" charset="0"/>
                <a:cs typeface="Times New Roman" pitchFamily="18" charset="0"/>
              </a:rPr>
              <a:t>   néologismes (tamazight tatrart) du   professeur HADDADOU dans l’activité pédagogique »</a:t>
            </a:r>
          </a:p>
          <a:p>
            <a:pPr algn="just"/>
            <a:endParaRPr lang="fr-FR" dirty="0" smtClean="0">
              <a:latin typeface="Arial Black" pitchFamily="34" charset="0"/>
            </a:endParaRPr>
          </a:p>
          <a:p>
            <a:pPr algn="just">
              <a:buNone/>
            </a:pPr>
            <a:r>
              <a:rPr lang="fr-FR" sz="2000" dirty="0" smtClean="0">
                <a:latin typeface="Times New Roman" pitchFamily="18" charset="0"/>
                <a:cs typeface="Times New Roman" pitchFamily="18" charset="0"/>
              </a:rPr>
              <a:t>                                             </a:t>
            </a:r>
            <a:r>
              <a:rPr lang="fr-FR" sz="1600" dirty="0" smtClean="0">
                <a:solidFill>
                  <a:srgbClr val="00B0F0"/>
                </a:solidFill>
                <a:latin typeface="Times New Roman" pitchFamily="18" charset="0"/>
                <a:cs typeface="Times New Roman" pitchFamily="18" charset="0"/>
              </a:rPr>
              <a:t>Melle HALIL  </a:t>
            </a:r>
            <a:r>
              <a:rPr lang="fr-FR" sz="1600" dirty="0" err="1" smtClean="0">
                <a:solidFill>
                  <a:srgbClr val="00B0F0"/>
                </a:solidFill>
                <a:latin typeface="Times New Roman" pitchFamily="18" charset="0"/>
                <a:cs typeface="Times New Roman" pitchFamily="18" charset="0"/>
              </a:rPr>
              <a:t>Ferroudja</a:t>
            </a:r>
            <a:endParaRPr lang="fr-FR" sz="1600" dirty="0" smtClean="0">
              <a:solidFill>
                <a:srgbClr val="00B0F0"/>
              </a:solidFill>
              <a:latin typeface="Times New Roman" pitchFamily="18" charset="0"/>
              <a:cs typeface="Times New Roman" pitchFamily="18" charset="0"/>
            </a:endParaRPr>
          </a:p>
          <a:p>
            <a:pPr algn="just">
              <a:buNone/>
            </a:pPr>
            <a:r>
              <a:rPr lang="fr-FR" sz="1600" b="1" dirty="0" smtClean="0">
                <a:solidFill>
                  <a:srgbClr val="00B0F0"/>
                </a:solidFill>
                <a:latin typeface="Times New Roman" pitchFamily="18" charset="0"/>
                <a:cs typeface="Times New Roman" pitchFamily="18" charset="0"/>
              </a:rPr>
              <a:t>                                                                   UMMTO</a:t>
            </a:r>
            <a:endParaRPr lang="fr-FR" sz="1600" dirty="0" smtClean="0">
              <a:solidFill>
                <a:srgbClr val="00B0F0"/>
              </a:solidFill>
              <a:latin typeface="Times New Roman" pitchFamily="18" charset="0"/>
              <a:cs typeface="Times New Roman" pitchFamily="18" charset="0"/>
            </a:endParaRPr>
          </a:p>
          <a:p>
            <a:pPr>
              <a:buNone/>
            </a:pPr>
            <a:r>
              <a:rPr lang="fr-FR" sz="1600" dirty="0" smtClean="0">
                <a:solidFill>
                  <a:srgbClr val="00B0F0"/>
                </a:solidFill>
                <a:latin typeface="Times New Roman" pitchFamily="18" charset="0"/>
                <a:cs typeface="Times New Roman" pitchFamily="18" charset="0"/>
              </a:rPr>
              <a:t>                                                        </a:t>
            </a:r>
            <a:r>
              <a:rPr lang="fr-FR" sz="1600" b="1" dirty="0" smtClean="0">
                <a:solidFill>
                  <a:srgbClr val="00B0F0"/>
                </a:solidFill>
                <a:latin typeface="Times New Roman" pitchFamily="18" charset="0"/>
                <a:cs typeface="Times New Roman" pitchFamily="18" charset="0"/>
              </a:rPr>
              <a:t>Mlle ABERKANE  </a:t>
            </a:r>
            <a:r>
              <a:rPr lang="fr-FR" sz="1600" b="1" dirty="0" err="1" smtClean="0">
                <a:solidFill>
                  <a:srgbClr val="00B0F0"/>
                </a:solidFill>
                <a:latin typeface="Times New Roman" pitchFamily="18" charset="0"/>
                <a:cs typeface="Times New Roman" pitchFamily="18" charset="0"/>
              </a:rPr>
              <a:t>Nassima</a:t>
            </a:r>
            <a:r>
              <a:rPr lang="fr-FR" sz="1600" b="1" dirty="0" smtClean="0">
                <a:solidFill>
                  <a:srgbClr val="00B0F0"/>
                </a:solidFill>
                <a:latin typeface="Times New Roman" pitchFamily="18" charset="0"/>
                <a:cs typeface="Times New Roman" pitchFamily="18" charset="0"/>
              </a:rPr>
              <a:t>,</a:t>
            </a:r>
          </a:p>
          <a:p>
            <a:pPr>
              <a:buNone/>
            </a:pPr>
            <a:r>
              <a:rPr lang="fr-FR" sz="1600" b="1" dirty="0" smtClean="0">
                <a:solidFill>
                  <a:srgbClr val="00B0F0"/>
                </a:solidFill>
                <a:latin typeface="Times New Roman" pitchFamily="18" charset="0"/>
                <a:cs typeface="Times New Roman" pitchFamily="18" charset="0"/>
              </a:rPr>
              <a:t>                                                              ENS de </a:t>
            </a:r>
            <a:r>
              <a:rPr lang="fr-FR" sz="1600" b="1" dirty="0" err="1" smtClean="0">
                <a:solidFill>
                  <a:srgbClr val="00B0F0"/>
                </a:solidFill>
                <a:latin typeface="Times New Roman" pitchFamily="18" charset="0"/>
                <a:cs typeface="Times New Roman" pitchFamily="18" charset="0"/>
              </a:rPr>
              <a:t>Bouzaréah</a:t>
            </a:r>
            <a:endParaRPr lang="fr-FR" sz="1600" b="1" dirty="0" smtClean="0">
              <a:solidFill>
                <a:srgbClr val="00B0F0"/>
              </a:solidFill>
              <a:latin typeface="Times New Roman" pitchFamily="18" charset="0"/>
              <a:cs typeface="Times New Roman" pitchFamily="18" charset="0"/>
            </a:endParaRPr>
          </a:p>
          <a:p>
            <a:pPr>
              <a:buNone/>
            </a:pPr>
            <a:r>
              <a:rPr lang="fr-FR" sz="1600" b="1" dirty="0" smtClean="0">
                <a:solidFill>
                  <a:srgbClr val="00B0F0"/>
                </a:solidFill>
                <a:latin typeface="Times New Roman" pitchFamily="18" charset="0"/>
                <a:cs typeface="Times New Roman" pitchFamily="18" charset="0"/>
              </a:rPr>
              <a:t>                                                        Maîtres assistantes A</a:t>
            </a:r>
          </a:p>
          <a:p>
            <a:endParaRPr lang="fr-FR" dirty="0" smtClean="0"/>
          </a:p>
          <a:p>
            <a:endParaRPr lang="fr-FR" dirty="0" smtClean="0"/>
          </a:p>
          <a:p>
            <a:endParaRPr lang="fr-FR" dirty="0" smtClean="0"/>
          </a:p>
          <a:p>
            <a:endParaRPr lang="fr-FR" dirty="0" smtClean="0"/>
          </a:p>
        </p:txBody>
      </p:sp>
      <p:sp>
        <p:nvSpPr>
          <p:cNvPr id="3" name="Titre 2"/>
          <p:cNvSpPr>
            <a:spLocks noGrp="1"/>
          </p:cNvSpPr>
          <p:nvPr>
            <p:ph type="title"/>
          </p:nvPr>
        </p:nvSpPr>
        <p:spPr/>
        <p:txBody>
          <a:bodyPr>
            <a:noAutofit/>
          </a:bodyPr>
          <a:lstStyle/>
          <a:p>
            <a:pPr algn="ctr"/>
            <a:r>
              <a:rPr lang="fr-FR" sz="2000" dirty="0" smtClean="0">
                <a:solidFill>
                  <a:srgbClr val="00B0F0"/>
                </a:solidFill>
                <a:latin typeface="Times New Roman" pitchFamily="18" charset="0"/>
                <a:cs typeface="Times New Roman" pitchFamily="18" charset="0"/>
              </a:rPr>
              <a:t>Colloque international ‘’ la néologie en tamazight ; bilan critique et perspectives’’ organisé  Par CNEPLET le 1 er et le 02 décembre 2019 à ALGER.</a:t>
            </a:r>
            <a:r>
              <a:rPr lang="fr-FR" sz="2000" dirty="0" smtClean="0">
                <a:latin typeface="Times New Roman" pitchFamily="18" charset="0"/>
                <a:cs typeface="Times New Roman" pitchFamily="18" charset="0"/>
              </a:rPr>
              <a:t/>
            </a:r>
            <a:br>
              <a:rPr lang="fr-FR" sz="2000" dirty="0" smtClean="0">
                <a:latin typeface="Times New Roman" pitchFamily="18" charset="0"/>
                <a:cs typeface="Times New Roman" pitchFamily="18" charset="0"/>
              </a:rPr>
            </a:br>
            <a:endParaRPr lang="fr-FR" sz="2000" dirty="0">
              <a:latin typeface="Times New Roman" pitchFamily="18" charset="0"/>
              <a:cs typeface="Times New Roman" pitchFamily="18" charset="0"/>
            </a:endParaRPr>
          </a:p>
        </p:txBody>
      </p:sp>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FR" dirty="0" smtClean="0">
              <a:solidFill>
                <a:schemeClr val="bg2">
                  <a:lumMod val="50000"/>
                </a:schemeClr>
              </a:solidFill>
              <a:latin typeface="Times New Roman" pitchFamily="18" charset="0"/>
              <a:cs typeface="Times New Roman" pitchFamily="18" charset="0"/>
            </a:endParaRPr>
          </a:p>
          <a:p>
            <a:r>
              <a:rPr lang="fr-FR" dirty="0" smtClean="0">
                <a:latin typeface="Times New Roman" pitchFamily="18" charset="0"/>
                <a:cs typeface="Times New Roman" pitchFamily="18" charset="0"/>
              </a:rPr>
              <a:t>Un questionnaire a été conçu dans le cadre de la réalisation d’une enquête de terrain permettant de montrer l’apport du dictionnaire des néologismes du professeur HADDADOU dans l’activité pédagogique chez les étudiants du département de langue et culture amazighe de  l’université de Tizi-Ouzou.</a:t>
            </a:r>
          </a:p>
          <a:p>
            <a:endParaRPr lang="fr-FR" dirty="0">
              <a:solidFill>
                <a:schemeClr val="bg2">
                  <a:lumMod val="50000"/>
                </a:schemeClr>
              </a:solidFill>
              <a:latin typeface="Times New Roman" pitchFamily="18" charset="0"/>
              <a:cs typeface="Times New Roman" pitchFamily="18" charset="0"/>
            </a:endParaRPr>
          </a:p>
        </p:txBody>
      </p:sp>
      <p:sp>
        <p:nvSpPr>
          <p:cNvPr id="3" name="Titre 2"/>
          <p:cNvSpPr>
            <a:spLocks noGrp="1"/>
          </p:cNvSpPr>
          <p:nvPr>
            <p:ph type="title"/>
          </p:nvPr>
        </p:nvSpPr>
        <p:spPr>
          <a:xfrm>
            <a:off x="457200" y="274638"/>
            <a:ext cx="8291264" cy="1570186"/>
          </a:xfrm>
          <a:solidFill>
            <a:schemeClr val="bg2">
              <a:lumMod val="75000"/>
            </a:schemeClr>
          </a:solidFill>
        </p:spPr>
        <p:txBody>
          <a:bodyPr>
            <a:noAutofit/>
          </a:bodyPr>
          <a:lstStyle/>
          <a:p>
            <a:pPr algn="ctr"/>
            <a:r>
              <a:rPr lang="fr-FR" sz="4000" dirty="0" smtClean="0">
                <a:solidFill>
                  <a:schemeClr val="tx1"/>
                </a:solidFill>
                <a:latin typeface="Times New Roman" pitchFamily="18" charset="0"/>
                <a:cs typeface="Times New Roman" pitchFamily="18" charset="0"/>
              </a:rPr>
              <a:t>L’apport du dictionnaire du Professeur HADDADOU chez les </a:t>
            </a:r>
            <a:r>
              <a:rPr lang="fr-FR" sz="4000" dirty="0" smtClean="0">
                <a:solidFill>
                  <a:schemeClr val="bg2">
                    <a:lumMod val="50000"/>
                  </a:schemeClr>
                </a:solidFill>
                <a:latin typeface="Times New Roman" pitchFamily="18" charset="0"/>
                <a:cs typeface="Times New Roman" pitchFamily="18" charset="0"/>
              </a:rPr>
              <a:t/>
            </a:r>
            <a:br>
              <a:rPr lang="fr-FR" sz="4000" dirty="0" smtClean="0">
                <a:solidFill>
                  <a:schemeClr val="bg2">
                    <a:lumMod val="50000"/>
                  </a:schemeClr>
                </a:solidFill>
                <a:latin typeface="Times New Roman" pitchFamily="18" charset="0"/>
                <a:cs typeface="Times New Roman" pitchFamily="18" charset="0"/>
              </a:rPr>
            </a:br>
            <a:r>
              <a:rPr lang="fr-FR" sz="4000" dirty="0" smtClean="0">
                <a:solidFill>
                  <a:schemeClr val="tx1"/>
                </a:solidFill>
                <a:latin typeface="Times New Roman" pitchFamily="18" charset="0"/>
                <a:cs typeface="Times New Roman" pitchFamily="18" charset="0"/>
              </a:rPr>
              <a:t>apprenants</a:t>
            </a:r>
            <a:endParaRPr lang="fr-FR" sz="4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276988829"/>
      </p:ext>
    </p:extLst>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latin typeface="Times New Roman" pitchFamily="18" charset="0"/>
                <a:cs typeface="Times New Roman" pitchFamily="18" charset="0"/>
              </a:rPr>
              <a:t>Les résultats du dépouillement et d’analyse  sont les suivants : </a:t>
            </a:r>
          </a:p>
          <a:p>
            <a:r>
              <a:rPr lang="fr-FR" dirty="0" smtClean="0">
                <a:latin typeface="Times New Roman" pitchFamily="18" charset="0"/>
                <a:cs typeface="Times New Roman" pitchFamily="18" charset="0"/>
              </a:rPr>
              <a:t>1-   La question qui concerne les documents pédagogiques utilisés pendant les cours ; à savoir :</a:t>
            </a:r>
          </a:p>
          <a:p>
            <a:endParaRPr lang="fr-FR" dirty="0" smtClean="0"/>
          </a:p>
          <a:p>
            <a:endParaRPr lang="fr-FR" dirty="0" smtClean="0"/>
          </a:p>
          <a:p>
            <a:endParaRPr lang="fr-FR" dirty="0"/>
          </a:p>
        </p:txBody>
      </p:sp>
      <p:sp>
        <p:nvSpPr>
          <p:cNvPr id="3" name="Titre 2"/>
          <p:cNvSpPr>
            <a:spLocks noGrp="1"/>
          </p:cNvSpPr>
          <p:nvPr>
            <p:ph type="title"/>
          </p:nvPr>
        </p:nvSpPr>
        <p:spPr/>
        <p:txBody>
          <a:bodyPr/>
          <a:lstStyle/>
          <a:p>
            <a:endParaRPr lang="fr-FR"/>
          </a:p>
        </p:txBody>
      </p:sp>
      <p:graphicFrame>
        <p:nvGraphicFramePr>
          <p:cNvPr id="4" name="Tableau 3"/>
          <p:cNvGraphicFramePr>
            <a:graphicFrameLocks noGrp="1"/>
          </p:cNvGraphicFramePr>
          <p:nvPr/>
        </p:nvGraphicFramePr>
        <p:xfrm>
          <a:off x="1524000" y="3571876"/>
          <a:ext cx="5905520" cy="2444623"/>
        </p:xfrm>
        <a:graphic>
          <a:graphicData uri="http://schemas.openxmlformats.org/drawingml/2006/table">
            <a:tbl>
              <a:tblPr firstRow="1" bandRow="1">
                <a:tableStyleId>{5C22544A-7EE6-4342-B048-85BDC9FD1C3A}</a:tableStyleId>
              </a:tblPr>
              <a:tblGrid>
                <a:gridCol w="2952760"/>
                <a:gridCol w="2952760"/>
              </a:tblGrid>
              <a:tr h="129434">
                <a:tc>
                  <a:txBody>
                    <a:bodyPr/>
                    <a:lstStyle/>
                    <a:p>
                      <a:pPr algn="ctr"/>
                      <a:r>
                        <a:rPr kumimoji="0" lang="fr-FR" sz="2000" b="1" kern="1200" dirty="0" smtClean="0">
                          <a:solidFill>
                            <a:schemeClr val="lt1"/>
                          </a:solidFill>
                          <a:latin typeface="Times New Roman" pitchFamily="18" charset="0"/>
                          <a:ea typeface="+mn-ea"/>
                          <a:cs typeface="Times New Roman" pitchFamily="18" charset="0"/>
                        </a:rPr>
                        <a:t>Les documents :</a:t>
                      </a:r>
                      <a:endParaRPr lang="fr-FR" sz="2000" dirty="0">
                        <a:latin typeface="Times New Roman" pitchFamily="18" charset="0"/>
                        <a:cs typeface="Times New Roman" pitchFamily="18" charset="0"/>
                      </a:endParaRPr>
                    </a:p>
                  </a:txBody>
                  <a:tcPr/>
                </a:tc>
                <a:tc>
                  <a:txBody>
                    <a:bodyPr/>
                    <a:lstStyle/>
                    <a:p>
                      <a:pPr algn="ctr"/>
                      <a:r>
                        <a:rPr kumimoji="0" lang="fr-FR" sz="2000" b="1" kern="1200" dirty="0" smtClean="0">
                          <a:solidFill>
                            <a:schemeClr val="lt1"/>
                          </a:solidFill>
                          <a:latin typeface="Times New Roman" pitchFamily="18" charset="0"/>
                          <a:ea typeface="+mn-ea"/>
                          <a:cs typeface="Times New Roman" pitchFamily="18" charset="0"/>
                        </a:rPr>
                        <a:t>Les pourcentages :</a:t>
                      </a:r>
                      <a:endParaRPr lang="fr-FR" sz="2000" dirty="0">
                        <a:latin typeface="Times New Roman" pitchFamily="18" charset="0"/>
                        <a:cs typeface="Times New Roman" pitchFamily="18" charset="0"/>
                      </a:endParaRPr>
                    </a:p>
                  </a:txBody>
                  <a:tcPr/>
                </a:tc>
              </a:tr>
              <a:tr h="646303">
                <a:tc>
                  <a:txBody>
                    <a:bodyPr/>
                    <a:lstStyle/>
                    <a:p>
                      <a:pPr algn="ctr">
                        <a:lnSpc>
                          <a:spcPct val="115000"/>
                        </a:lnSpc>
                        <a:spcAft>
                          <a:spcPts val="0"/>
                        </a:spcAft>
                      </a:pPr>
                      <a:r>
                        <a:rPr lang="fr-FR" sz="2000" dirty="0">
                          <a:latin typeface="Times New Roman" pitchFamily="18" charset="0"/>
                          <a:ea typeface="Calibri"/>
                          <a:cs typeface="Times New Roman" pitchFamily="18" charset="0"/>
                        </a:rPr>
                        <a:t>A- Un livre extrascolaire</a:t>
                      </a:r>
                    </a:p>
                  </a:txBody>
                  <a:tcPr marL="68580" marR="68580" marT="0" marB="0"/>
                </a:tc>
                <a:tc>
                  <a:txBody>
                    <a:bodyPr/>
                    <a:lstStyle/>
                    <a:p>
                      <a:pPr algn="ctr">
                        <a:lnSpc>
                          <a:spcPct val="115000"/>
                        </a:lnSpc>
                        <a:spcAft>
                          <a:spcPts val="0"/>
                        </a:spcAft>
                      </a:pPr>
                      <a:r>
                        <a:rPr lang="fr-FR" sz="2000" dirty="0" smtClean="0">
                          <a:latin typeface="Times New Roman" pitchFamily="18" charset="0"/>
                          <a:ea typeface="Calibri"/>
                          <a:cs typeface="Times New Roman" pitchFamily="18" charset="0"/>
                        </a:rPr>
                        <a:t>22%</a:t>
                      </a:r>
                      <a:endParaRPr lang="fr-FR" sz="2000" dirty="0">
                        <a:latin typeface="Times New Roman" pitchFamily="18" charset="0"/>
                        <a:ea typeface="Calibri"/>
                        <a:cs typeface="Times New Roman" pitchFamily="18" charset="0"/>
                      </a:endParaRPr>
                    </a:p>
                  </a:txBody>
                  <a:tcPr marL="68580" marR="68580" marT="0" marB="0"/>
                </a:tc>
              </a:tr>
              <a:tr h="646303">
                <a:tc>
                  <a:txBody>
                    <a:bodyPr/>
                    <a:lstStyle/>
                    <a:p>
                      <a:pPr algn="ctr">
                        <a:lnSpc>
                          <a:spcPct val="115000"/>
                        </a:lnSpc>
                        <a:spcAft>
                          <a:spcPts val="0"/>
                        </a:spcAft>
                      </a:pPr>
                      <a:r>
                        <a:rPr lang="fr-FR" sz="2000" dirty="0">
                          <a:latin typeface="Times New Roman" pitchFamily="18" charset="0"/>
                          <a:ea typeface="Calibri"/>
                          <a:cs typeface="Times New Roman" pitchFamily="18" charset="0"/>
                        </a:rPr>
                        <a:t>B- Un dictionnaire  </a:t>
                      </a:r>
                      <a:r>
                        <a:rPr lang="fr-FR" sz="2000" dirty="0" smtClean="0">
                          <a:latin typeface="Times New Roman" pitchFamily="18" charset="0"/>
                          <a:ea typeface="Calibri"/>
                          <a:cs typeface="Times New Roman" pitchFamily="18" charset="0"/>
                        </a:rPr>
                        <a:t>des</a:t>
                      </a:r>
                      <a:r>
                        <a:rPr lang="fr-FR" sz="2000" baseline="0" dirty="0" smtClean="0">
                          <a:latin typeface="Times New Roman" pitchFamily="18" charset="0"/>
                          <a:ea typeface="Calibri"/>
                          <a:cs typeface="Times New Roman" pitchFamily="18" charset="0"/>
                        </a:rPr>
                        <a:t> néologismes</a:t>
                      </a:r>
                      <a:r>
                        <a:rPr lang="fr-FR" sz="2000" dirty="0" smtClean="0">
                          <a:latin typeface="Times New Roman" pitchFamily="18" charset="0"/>
                          <a:ea typeface="Calibri"/>
                          <a:cs typeface="Times New Roman" pitchFamily="18" charset="0"/>
                        </a:rPr>
                        <a:t>                            </a:t>
                      </a:r>
                      <a:endParaRPr lang="fr-FR" sz="20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fr-FR" sz="2000" dirty="0" smtClean="0">
                          <a:latin typeface="Times New Roman" pitchFamily="18" charset="0"/>
                          <a:ea typeface="Calibri"/>
                          <a:cs typeface="Times New Roman" pitchFamily="18" charset="0"/>
                        </a:rPr>
                        <a:t>62%</a:t>
                      </a:r>
                      <a:endParaRPr lang="fr-FR" sz="2000" dirty="0">
                        <a:latin typeface="Times New Roman" pitchFamily="18" charset="0"/>
                        <a:ea typeface="Calibri"/>
                        <a:cs typeface="Times New Roman" pitchFamily="18" charset="0"/>
                      </a:endParaRPr>
                    </a:p>
                  </a:txBody>
                  <a:tcPr marL="68580" marR="68580" marT="0" marB="0"/>
                </a:tc>
              </a:tr>
              <a:tr h="646303">
                <a:tc>
                  <a:txBody>
                    <a:bodyPr/>
                    <a:lstStyle/>
                    <a:p>
                      <a:pPr algn="ctr">
                        <a:lnSpc>
                          <a:spcPct val="115000"/>
                        </a:lnSpc>
                        <a:spcAft>
                          <a:spcPts val="0"/>
                        </a:spcAft>
                      </a:pPr>
                      <a:r>
                        <a:rPr lang="fr-FR" sz="2000" dirty="0">
                          <a:latin typeface="Times New Roman" pitchFamily="18" charset="0"/>
                          <a:ea typeface="Calibri"/>
                          <a:cs typeface="Times New Roman" pitchFamily="18" charset="0"/>
                        </a:rPr>
                        <a:t>C- Un ancien cahier d’un camarade </a:t>
                      </a:r>
                    </a:p>
                  </a:txBody>
                  <a:tcPr marL="68580" marR="68580" marT="0" marB="0"/>
                </a:tc>
                <a:tc>
                  <a:txBody>
                    <a:bodyPr/>
                    <a:lstStyle/>
                    <a:p>
                      <a:pPr algn="ctr">
                        <a:lnSpc>
                          <a:spcPct val="115000"/>
                        </a:lnSpc>
                        <a:spcAft>
                          <a:spcPts val="0"/>
                        </a:spcAft>
                      </a:pPr>
                      <a:r>
                        <a:rPr lang="fr-FR" sz="2000" dirty="0" smtClean="0">
                          <a:latin typeface="Times New Roman" pitchFamily="18" charset="0"/>
                          <a:ea typeface="Calibri"/>
                          <a:cs typeface="Times New Roman" pitchFamily="18" charset="0"/>
                        </a:rPr>
                        <a:t>16%</a:t>
                      </a:r>
                      <a:endParaRPr lang="fr-FR" sz="2000" dirty="0">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u="sng" dirty="0" smtClean="0">
                <a:latin typeface="Times New Roman" pitchFamily="18" charset="0"/>
                <a:cs typeface="Times New Roman" pitchFamily="18" charset="0"/>
              </a:rPr>
              <a:t>Commentaire n°1</a:t>
            </a:r>
            <a:r>
              <a:rPr lang="fr-FR" b="1" dirty="0" smtClean="0">
                <a:latin typeface="Times New Roman" pitchFamily="18" charset="0"/>
                <a:cs typeface="Times New Roman" pitchFamily="18" charset="0"/>
              </a:rPr>
              <a:t> : </a:t>
            </a:r>
            <a:r>
              <a:rPr lang="fr-FR" dirty="0" smtClean="0">
                <a:latin typeface="Times New Roman" pitchFamily="18" charset="0"/>
                <a:cs typeface="Times New Roman" pitchFamily="18" charset="0"/>
              </a:rPr>
              <a:t>Nous avons constaté que pour cette question qui concerne les documents utilisés pendants les cours, les étudiants du département de tamazight favorisent le dictionnaire des néologismes, avec un pourcentage qui dépasse de plus d’un double celui noté pour le livre extrascolaire et celui d’un ancien cahier d’un camarade vu l’importance du dictionnaire dans l’activité pédagogique.</a:t>
            </a:r>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lstStyle/>
          <a:p>
            <a:endParaRPr lang="fr-FR"/>
          </a:p>
        </p:txBody>
      </p:sp>
    </p:spTree>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latin typeface="Times New Roman" pitchFamily="18" charset="0"/>
                <a:cs typeface="Times New Roman" pitchFamily="18" charset="0"/>
              </a:rPr>
              <a:t>2-Dans le cours, dans quelle compétence exploitez-vous le dictionnaire  des néologismes ?</a:t>
            </a:r>
          </a:p>
          <a:p>
            <a:endParaRPr lang="fr-FR" dirty="0" smtClean="0">
              <a:latin typeface="Times New Roman" pitchFamily="18" charset="0"/>
              <a:cs typeface="Times New Roman" pitchFamily="18" charset="0"/>
            </a:endParaRPr>
          </a:p>
          <a:p>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lstStyle/>
          <a:p>
            <a:endParaRPr lang="fr-FR"/>
          </a:p>
        </p:txBody>
      </p:sp>
      <p:graphicFrame>
        <p:nvGraphicFramePr>
          <p:cNvPr id="4" name="Tableau 3"/>
          <p:cNvGraphicFramePr>
            <a:graphicFrameLocks noGrp="1"/>
          </p:cNvGraphicFramePr>
          <p:nvPr/>
        </p:nvGraphicFramePr>
        <p:xfrm>
          <a:off x="1500166" y="2714620"/>
          <a:ext cx="6096000" cy="3571900"/>
        </p:xfrm>
        <a:graphic>
          <a:graphicData uri="http://schemas.openxmlformats.org/drawingml/2006/table">
            <a:tbl>
              <a:tblPr firstRow="1" bandRow="1">
                <a:tableStyleId>{5C22544A-7EE6-4342-B048-85BDC9FD1C3A}</a:tableStyleId>
              </a:tblPr>
              <a:tblGrid>
                <a:gridCol w="3048000"/>
                <a:gridCol w="3048000"/>
              </a:tblGrid>
              <a:tr h="714380">
                <a:tc>
                  <a:txBody>
                    <a:bodyPr/>
                    <a:lstStyle/>
                    <a:p>
                      <a:pPr algn="ctr">
                        <a:lnSpc>
                          <a:spcPct val="115000"/>
                        </a:lnSpc>
                        <a:spcAft>
                          <a:spcPts val="0"/>
                        </a:spcAft>
                      </a:pPr>
                      <a:endParaRPr lang="fr-FR" sz="2000" dirty="0">
                        <a:latin typeface="Times New Roman" pitchFamily="18" charset="0"/>
                        <a:ea typeface="Calibri"/>
                        <a:cs typeface="Times New Roman" pitchFamily="18" charset="0"/>
                      </a:endParaRPr>
                    </a:p>
                    <a:p>
                      <a:pPr algn="ctr">
                        <a:lnSpc>
                          <a:spcPct val="115000"/>
                        </a:lnSpc>
                        <a:spcAft>
                          <a:spcPts val="0"/>
                        </a:spcAft>
                      </a:pPr>
                      <a:r>
                        <a:rPr lang="fr-FR" sz="2000" b="1" dirty="0">
                          <a:latin typeface="Times New Roman" pitchFamily="18" charset="0"/>
                          <a:ea typeface="Calibri"/>
                          <a:cs typeface="Times New Roman" pitchFamily="18" charset="0"/>
                        </a:rPr>
                        <a:t>            Les compétences :</a:t>
                      </a:r>
                      <a:endParaRPr lang="fr-FR" sz="20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endParaRPr lang="fr-FR" sz="2000" dirty="0">
                        <a:latin typeface="Times New Roman" pitchFamily="18" charset="0"/>
                        <a:ea typeface="Calibri"/>
                        <a:cs typeface="Times New Roman" pitchFamily="18" charset="0"/>
                      </a:endParaRPr>
                    </a:p>
                    <a:p>
                      <a:pPr algn="ctr">
                        <a:lnSpc>
                          <a:spcPct val="115000"/>
                        </a:lnSpc>
                        <a:spcAft>
                          <a:spcPts val="0"/>
                        </a:spcAft>
                      </a:pPr>
                      <a:r>
                        <a:rPr lang="fr-FR" sz="2000" b="1" dirty="0">
                          <a:latin typeface="Times New Roman" pitchFamily="18" charset="0"/>
                          <a:ea typeface="Calibri"/>
                          <a:cs typeface="Times New Roman" pitchFamily="18" charset="0"/>
                        </a:rPr>
                        <a:t>Les pourcentages :</a:t>
                      </a:r>
                      <a:endParaRPr lang="fr-FR" sz="2000" dirty="0">
                        <a:latin typeface="Times New Roman" pitchFamily="18" charset="0"/>
                        <a:ea typeface="Calibri"/>
                        <a:cs typeface="Times New Roman" pitchFamily="18" charset="0"/>
                      </a:endParaRPr>
                    </a:p>
                  </a:txBody>
                  <a:tcPr marL="68580" marR="68580" marT="0" marB="0"/>
                </a:tc>
              </a:tr>
              <a:tr h="714380">
                <a:tc>
                  <a:txBody>
                    <a:bodyPr/>
                    <a:lstStyle/>
                    <a:p>
                      <a:pPr algn="ctr">
                        <a:lnSpc>
                          <a:spcPct val="115000"/>
                        </a:lnSpc>
                        <a:spcAft>
                          <a:spcPts val="0"/>
                        </a:spcAft>
                      </a:pPr>
                      <a:r>
                        <a:rPr lang="fr-FR" sz="2000" dirty="0">
                          <a:latin typeface="Times New Roman" pitchFamily="18" charset="0"/>
                          <a:ea typeface="Calibri"/>
                          <a:cs typeface="Times New Roman" pitchFamily="18" charset="0"/>
                        </a:rPr>
                        <a:t>A- La </a:t>
                      </a:r>
                      <a:r>
                        <a:rPr lang="fr-FR" sz="2000" dirty="0" smtClean="0">
                          <a:latin typeface="Times New Roman" pitchFamily="18" charset="0"/>
                          <a:ea typeface="Calibri"/>
                          <a:cs typeface="Times New Roman" pitchFamily="18" charset="0"/>
                        </a:rPr>
                        <a:t>compréhension </a:t>
                      </a:r>
                      <a:r>
                        <a:rPr lang="fr-FR" sz="2000" dirty="0">
                          <a:latin typeface="Times New Roman" pitchFamily="18" charset="0"/>
                          <a:ea typeface="Calibri"/>
                          <a:cs typeface="Times New Roman" pitchFamily="18" charset="0"/>
                        </a:rPr>
                        <a:t>de l’écrit</a:t>
                      </a:r>
                    </a:p>
                  </a:txBody>
                  <a:tcPr marL="68580" marR="68580" marT="0" marB="0"/>
                </a:tc>
                <a:tc>
                  <a:txBody>
                    <a:bodyPr/>
                    <a:lstStyle/>
                    <a:p>
                      <a:pPr algn="ctr">
                        <a:lnSpc>
                          <a:spcPct val="115000"/>
                        </a:lnSpc>
                        <a:spcAft>
                          <a:spcPts val="0"/>
                        </a:spcAft>
                      </a:pPr>
                      <a:r>
                        <a:rPr lang="fr-FR" sz="2000" dirty="0">
                          <a:latin typeface="Times New Roman" pitchFamily="18" charset="0"/>
                          <a:ea typeface="Calibri"/>
                          <a:cs typeface="Times New Roman" pitchFamily="18" charset="0"/>
                        </a:rPr>
                        <a:t>20%</a:t>
                      </a:r>
                    </a:p>
                  </a:txBody>
                  <a:tcPr marL="68580" marR="68580" marT="0" marB="0"/>
                </a:tc>
              </a:tr>
              <a:tr h="714380">
                <a:tc>
                  <a:txBody>
                    <a:bodyPr/>
                    <a:lstStyle/>
                    <a:p>
                      <a:pPr algn="ctr">
                        <a:lnSpc>
                          <a:spcPct val="115000"/>
                        </a:lnSpc>
                        <a:spcAft>
                          <a:spcPts val="0"/>
                        </a:spcAft>
                      </a:pPr>
                      <a:r>
                        <a:rPr lang="fr-FR" sz="2000" dirty="0">
                          <a:latin typeface="Times New Roman" pitchFamily="18" charset="0"/>
                          <a:ea typeface="Calibri"/>
                          <a:cs typeface="Times New Roman" pitchFamily="18" charset="0"/>
                        </a:rPr>
                        <a:t>B- La </a:t>
                      </a:r>
                      <a:r>
                        <a:rPr lang="fr-FR" sz="2000" dirty="0" smtClean="0">
                          <a:latin typeface="Times New Roman" pitchFamily="18" charset="0"/>
                          <a:ea typeface="Calibri"/>
                          <a:cs typeface="Times New Roman" pitchFamily="18" charset="0"/>
                        </a:rPr>
                        <a:t>compréhension </a:t>
                      </a:r>
                      <a:r>
                        <a:rPr lang="fr-FR" sz="2000" dirty="0">
                          <a:latin typeface="Times New Roman" pitchFamily="18" charset="0"/>
                          <a:ea typeface="Calibri"/>
                          <a:cs typeface="Times New Roman" pitchFamily="18" charset="0"/>
                        </a:rPr>
                        <a:t>de l’oral </a:t>
                      </a:r>
                    </a:p>
                  </a:txBody>
                  <a:tcPr marL="68580" marR="68580" marT="0" marB="0"/>
                </a:tc>
                <a:tc>
                  <a:txBody>
                    <a:bodyPr/>
                    <a:lstStyle/>
                    <a:p>
                      <a:pPr algn="ctr">
                        <a:lnSpc>
                          <a:spcPct val="115000"/>
                        </a:lnSpc>
                        <a:spcAft>
                          <a:spcPts val="0"/>
                        </a:spcAft>
                      </a:pPr>
                      <a:r>
                        <a:rPr lang="fr-FR" sz="2000" dirty="0" smtClean="0">
                          <a:latin typeface="Times New Roman" pitchFamily="18" charset="0"/>
                          <a:ea typeface="Calibri"/>
                          <a:cs typeface="Times New Roman" pitchFamily="18" charset="0"/>
                        </a:rPr>
                        <a:t>26%</a:t>
                      </a:r>
                      <a:endParaRPr lang="fr-FR" sz="2000" dirty="0">
                        <a:latin typeface="Times New Roman" pitchFamily="18" charset="0"/>
                        <a:ea typeface="Calibri"/>
                        <a:cs typeface="Times New Roman" pitchFamily="18" charset="0"/>
                      </a:endParaRPr>
                    </a:p>
                  </a:txBody>
                  <a:tcPr marL="68580" marR="68580" marT="0" marB="0"/>
                </a:tc>
              </a:tr>
              <a:tr h="714380">
                <a:tc>
                  <a:txBody>
                    <a:bodyPr/>
                    <a:lstStyle/>
                    <a:p>
                      <a:pPr algn="ctr">
                        <a:lnSpc>
                          <a:spcPct val="115000"/>
                        </a:lnSpc>
                        <a:spcAft>
                          <a:spcPts val="0"/>
                        </a:spcAft>
                      </a:pPr>
                      <a:r>
                        <a:rPr lang="fr-FR" sz="2000" dirty="0">
                          <a:latin typeface="Times New Roman" pitchFamily="18" charset="0"/>
                          <a:ea typeface="Calibri"/>
                          <a:cs typeface="Times New Roman" pitchFamily="18" charset="0"/>
                        </a:rPr>
                        <a:t>C- La production de l’écrit</a:t>
                      </a:r>
                    </a:p>
                  </a:txBody>
                  <a:tcPr marL="68580" marR="68580" marT="0" marB="0"/>
                </a:tc>
                <a:tc>
                  <a:txBody>
                    <a:bodyPr/>
                    <a:lstStyle/>
                    <a:p>
                      <a:pPr algn="ctr">
                        <a:lnSpc>
                          <a:spcPct val="115000"/>
                        </a:lnSpc>
                        <a:spcAft>
                          <a:spcPts val="0"/>
                        </a:spcAft>
                      </a:pPr>
                      <a:r>
                        <a:rPr lang="fr-FR" sz="2000" dirty="0" smtClean="0">
                          <a:latin typeface="Times New Roman" pitchFamily="18" charset="0"/>
                          <a:ea typeface="Calibri"/>
                          <a:cs typeface="Times New Roman" pitchFamily="18" charset="0"/>
                        </a:rPr>
                        <a:t>54%</a:t>
                      </a:r>
                      <a:endParaRPr lang="fr-FR" sz="2000" dirty="0">
                        <a:latin typeface="Times New Roman" pitchFamily="18" charset="0"/>
                        <a:ea typeface="Calibri"/>
                        <a:cs typeface="Times New Roman" pitchFamily="18" charset="0"/>
                      </a:endParaRPr>
                    </a:p>
                  </a:txBody>
                  <a:tcPr marL="68580" marR="68580" marT="0" marB="0"/>
                </a:tc>
              </a:tr>
              <a:tr h="714380">
                <a:tc>
                  <a:txBody>
                    <a:bodyPr/>
                    <a:lstStyle/>
                    <a:p>
                      <a:pPr algn="ctr">
                        <a:lnSpc>
                          <a:spcPct val="115000"/>
                        </a:lnSpc>
                        <a:spcAft>
                          <a:spcPts val="0"/>
                        </a:spcAft>
                      </a:pPr>
                      <a:r>
                        <a:rPr lang="fr-FR" sz="2000" dirty="0" smtClean="0">
                          <a:latin typeface="Times New Roman"/>
                          <a:ea typeface="Calibri"/>
                          <a:cs typeface="Times New Roman"/>
                        </a:rPr>
                        <a:t>D- La production de l’oral</a:t>
                      </a:r>
                      <a:endParaRPr lang="fr-FR" sz="2000" dirty="0">
                        <a:latin typeface="Calibri"/>
                        <a:ea typeface="Calibri"/>
                        <a:cs typeface="Times New Roman"/>
                      </a:endParaRPr>
                    </a:p>
                  </a:txBody>
                  <a:tcPr marL="68580" marR="68580" marT="0" marB="0"/>
                </a:tc>
                <a:tc>
                  <a:txBody>
                    <a:bodyPr/>
                    <a:lstStyle/>
                    <a:p>
                      <a:pPr algn="ctr">
                        <a:lnSpc>
                          <a:spcPct val="115000"/>
                        </a:lnSpc>
                        <a:spcAft>
                          <a:spcPts val="0"/>
                        </a:spcAft>
                      </a:pPr>
                      <a:r>
                        <a:rPr lang="fr-FR" sz="2000" dirty="0" smtClean="0">
                          <a:latin typeface="Times New Roman"/>
                          <a:ea typeface="Calibri"/>
                          <a:cs typeface="Times New Roman"/>
                        </a:rPr>
                        <a:t>00%</a:t>
                      </a:r>
                      <a:endParaRPr lang="fr-FR" sz="2000" dirty="0">
                        <a:latin typeface="Calibri"/>
                        <a:ea typeface="Calibri"/>
                        <a:cs typeface="Times New Roman"/>
                      </a:endParaRPr>
                    </a:p>
                  </a:txBody>
                  <a:tcPr marL="68580" marR="68580" marT="0" marB="0"/>
                </a:tc>
              </a:tr>
            </a:tbl>
          </a:graphicData>
        </a:graphic>
      </p:graphicFrame>
    </p:spTree>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b="1" u="sng" dirty="0" smtClean="0">
                <a:latin typeface="Times New Roman" pitchFamily="18" charset="0"/>
                <a:cs typeface="Times New Roman" pitchFamily="18" charset="0"/>
              </a:rPr>
              <a:t>Commentaire n°2 :</a:t>
            </a:r>
            <a:r>
              <a:rPr lang="fr-FR" dirty="0" smtClean="0">
                <a:latin typeface="Times New Roman" pitchFamily="18" charset="0"/>
                <a:cs typeface="Times New Roman" pitchFamily="18" charset="0"/>
              </a:rPr>
              <a:t>Nous avons noté que 54% des étudiants utilisent le dictionnaire des néologismes pour le développement de la compétence de la production de l’écrit étant donné la nécessité d’enrichir leurs vocabulaires  en cherchant les mots nouveaux.</a:t>
            </a:r>
          </a:p>
          <a:p>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Seulement 20% des étudiants l’utilisent pour la compréhension de l’écrit, et 26% également pour la compréhension de l’oral. Contrairement à la compétence de la production de l’oral où nous avons obtenu 00% d’exploitation.</a:t>
            </a:r>
          </a:p>
          <a:p>
            <a:pPr>
              <a:buNone/>
            </a:pPr>
            <a:r>
              <a:rPr lang="fr-FR" dirty="0" smtClean="0">
                <a:latin typeface="Times New Roman" pitchFamily="18" charset="0"/>
                <a:cs typeface="Times New Roman" pitchFamily="18" charset="0"/>
              </a:rPr>
              <a:t> </a:t>
            </a:r>
          </a:p>
          <a:p>
            <a:endParaRPr lang="fr-FR" dirty="0"/>
          </a:p>
        </p:txBody>
      </p:sp>
      <p:sp>
        <p:nvSpPr>
          <p:cNvPr id="3" name="Titre 2"/>
          <p:cNvSpPr>
            <a:spLocks noGrp="1"/>
          </p:cNvSpPr>
          <p:nvPr>
            <p:ph type="title"/>
          </p:nvPr>
        </p:nvSpPr>
        <p:spPr/>
        <p:txBody>
          <a:bodyPr/>
          <a:lstStyle/>
          <a:p>
            <a:endParaRPr lang="fr-FR"/>
          </a:p>
        </p:txBody>
      </p:sp>
    </p:spTree>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sz="3200" dirty="0" smtClean="0">
                <a:latin typeface="Times New Roman" pitchFamily="18" charset="0"/>
                <a:cs typeface="Times New Roman" pitchFamily="18" charset="0"/>
              </a:rPr>
              <a:t>3-Utilisez-vous le dictionnaire des néologismes du professeur HADDADOU Mohand Akli ?</a:t>
            </a:r>
          </a:p>
          <a:p>
            <a:endParaRPr lang="fr-FR" dirty="0"/>
          </a:p>
        </p:txBody>
      </p:sp>
      <p:sp>
        <p:nvSpPr>
          <p:cNvPr id="3" name="Titre 2"/>
          <p:cNvSpPr>
            <a:spLocks noGrp="1"/>
          </p:cNvSpPr>
          <p:nvPr>
            <p:ph type="title"/>
          </p:nvPr>
        </p:nvSpPr>
        <p:spPr/>
        <p:txBody>
          <a:bodyPr/>
          <a:lstStyle/>
          <a:p>
            <a:endParaRPr lang="fr-FR"/>
          </a:p>
        </p:txBody>
      </p:sp>
      <p:graphicFrame>
        <p:nvGraphicFramePr>
          <p:cNvPr id="4" name="Tableau 3"/>
          <p:cNvGraphicFramePr>
            <a:graphicFrameLocks noGrp="1"/>
          </p:cNvGraphicFramePr>
          <p:nvPr/>
        </p:nvGraphicFramePr>
        <p:xfrm>
          <a:off x="1524000" y="3071810"/>
          <a:ext cx="6096000" cy="3000396"/>
        </p:xfrm>
        <a:graphic>
          <a:graphicData uri="http://schemas.openxmlformats.org/drawingml/2006/table">
            <a:tbl>
              <a:tblPr firstRow="1" bandRow="1">
                <a:tableStyleId>{5C22544A-7EE6-4342-B048-85BDC9FD1C3A}</a:tableStyleId>
              </a:tblPr>
              <a:tblGrid>
                <a:gridCol w="3048000"/>
                <a:gridCol w="3048000"/>
              </a:tblGrid>
              <a:tr h="1000132">
                <a:tc>
                  <a:txBody>
                    <a:bodyPr/>
                    <a:lstStyle/>
                    <a:p>
                      <a:pPr algn="ctr">
                        <a:lnSpc>
                          <a:spcPct val="115000"/>
                        </a:lnSpc>
                        <a:spcAft>
                          <a:spcPts val="0"/>
                        </a:spcAft>
                      </a:pPr>
                      <a:endParaRPr lang="fr-FR" sz="1800" dirty="0">
                        <a:latin typeface="Times New Roman" pitchFamily="18" charset="0"/>
                        <a:ea typeface="Calibri"/>
                        <a:cs typeface="Times New Roman" pitchFamily="18" charset="0"/>
                      </a:endParaRPr>
                    </a:p>
                    <a:p>
                      <a:pPr algn="ctr">
                        <a:lnSpc>
                          <a:spcPct val="115000"/>
                        </a:lnSpc>
                        <a:spcAft>
                          <a:spcPts val="0"/>
                        </a:spcAft>
                      </a:pPr>
                      <a:r>
                        <a:rPr lang="fr-FR" sz="1800" b="1" dirty="0">
                          <a:latin typeface="Times New Roman" pitchFamily="18" charset="0"/>
                          <a:ea typeface="Calibri"/>
                          <a:cs typeface="Times New Roman" pitchFamily="18" charset="0"/>
                        </a:rPr>
                        <a:t>Les réponses proposées:</a:t>
                      </a:r>
                      <a:endParaRPr lang="fr-FR" sz="18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endParaRPr lang="fr-FR" sz="1800" dirty="0">
                        <a:latin typeface="Times New Roman" pitchFamily="18" charset="0"/>
                        <a:ea typeface="Calibri"/>
                        <a:cs typeface="Times New Roman" pitchFamily="18" charset="0"/>
                      </a:endParaRPr>
                    </a:p>
                    <a:p>
                      <a:pPr algn="ctr">
                        <a:lnSpc>
                          <a:spcPct val="115000"/>
                        </a:lnSpc>
                        <a:spcAft>
                          <a:spcPts val="0"/>
                        </a:spcAft>
                      </a:pPr>
                      <a:r>
                        <a:rPr lang="fr-FR" sz="1800" b="1" dirty="0">
                          <a:latin typeface="Times New Roman" pitchFamily="18" charset="0"/>
                          <a:ea typeface="Calibri"/>
                          <a:cs typeface="Times New Roman" pitchFamily="18" charset="0"/>
                        </a:rPr>
                        <a:t>Les pourcentages :</a:t>
                      </a:r>
                      <a:endParaRPr lang="fr-FR" sz="1800" dirty="0">
                        <a:latin typeface="Times New Roman" pitchFamily="18" charset="0"/>
                        <a:ea typeface="Calibri"/>
                        <a:cs typeface="Times New Roman" pitchFamily="18" charset="0"/>
                      </a:endParaRPr>
                    </a:p>
                  </a:txBody>
                  <a:tcPr marL="68580" marR="68580" marT="0" marB="0"/>
                </a:tc>
              </a:tr>
              <a:tr h="1000132">
                <a:tc>
                  <a:txBody>
                    <a:bodyPr/>
                    <a:lstStyle/>
                    <a:p>
                      <a:pPr algn="ctr">
                        <a:lnSpc>
                          <a:spcPct val="115000"/>
                        </a:lnSpc>
                        <a:spcAft>
                          <a:spcPts val="0"/>
                        </a:spcAft>
                      </a:pPr>
                      <a:r>
                        <a:rPr lang="fr-FR" sz="1800" dirty="0">
                          <a:latin typeface="Times New Roman" pitchFamily="18" charset="0"/>
                          <a:ea typeface="Calibri"/>
                          <a:cs typeface="Times New Roman" pitchFamily="18" charset="0"/>
                        </a:rPr>
                        <a:t>A-OUI</a:t>
                      </a:r>
                    </a:p>
                  </a:txBody>
                  <a:tcPr marL="68580" marR="68580" marT="0" marB="0"/>
                </a:tc>
                <a:tc>
                  <a:txBody>
                    <a:bodyPr/>
                    <a:lstStyle/>
                    <a:p>
                      <a:pPr algn="ctr">
                        <a:lnSpc>
                          <a:spcPct val="115000"/>
                        </a:lnSpc>
                        <a:spcAft>
                          <a:spcPts val="0"/>
                        </a:spcAft>
                      </a:pPr>
                      <a:r>
                        <a:rPr lang="fr-FR" sz="1800" dirty="0" smtClean="0">
                          <a:latin typeface="Times New Roman" pitchFamily="18" charset="0"/>
                          <a:ea typeface="Calibri"/>
                          <a:cs typeface="Times New Roman" pitchFamily="18" charset="0"/>
                        </a:rPr>
                        <a:t>77%</a:t>
                      </a:r>
                      <a:endParaRPr lang="fr-FR" sz="1800" dirty="0">
                        <a:latin typeface="Times New Roman" pitchFamily="18" charset="0"/>
                        <a:ea typeface="Calibri"/>
                        <a:cs typeface="Times New Roman" pitchFamily="18" charset="0"/>
                      </a:endParaRPr>
                    </a:p>
                  </a:txBody>
                  <a:tcPr marL="68580" marR="68580" marT="0" marB="0"/>
                </a:tc>
              </a:tr>
              <a:tr h="1000132">
                <a:tc>
                  <a:txBody>
                    <a:bodyPr/>
                    <a:lstStyle/>
                    <a:p>
                      <a:pPr algn="ctr">
                        <a:lnSpc>
                          <a:spcPct val="115000"/>
                        </a:lnSpc>
                        <a:spcAft>
                          <a:spcPts val="0"/>
                        </a:spcAft>
                      </a:pPr>
                      <a:r>
                        <a:rPr lang="fr-FR" sz="1800">
                          <a:latin typeface="Times New Roman" pitchFamily="18" charset="0"/>
                          <a:ea typeface="Calibri"/>
                          <a:cs typeface="Times New Roman" pitchFamily="18" charset="0"/>
                        </a:rPr>
                        <a:t>B-NON</a:t>
                      </a:r>
                    </a:p>
                  </a:txBody>
                  <a:tcPr marL="68580" marR="68580" marT="0" marB="0"/>
                </a:tc>
                <a:tc>
                  <a:txBody>
                    <a:bodyPr/>
                    <a:lstStyle/>
                    <a:p>
                      <a:pPr algn="ctr">
                        <a:lnSpc>
                          <a:spcPct val="115000"/>
                        </a:lnSpc>
                        <a:spcAft>
                          <a:spcPts val="0"/>
                        </a:spcAft>
                      </a:pPr>
                      <a:r>
                        <a:rPr lang="fr-FR" sz="1800" dirty="0" smtClean="0">
                          <a:latin typeface="Times New Roman" pitchFamily="18" charset="0"/>
                          <a:ea typeface="Calibri"/>
                          <a:cs typeface="Times New Roman" pitchFamily="18" charset="0"/>
                        </a:rPr>
                        <a:t>23%</a:t>
                      </a:r>
                      <a:endParaRPr lang="fr-FR" sz="1800" dirty="0">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3200" b="1" u="sng" dirty="0" smtClean="0">
                <a:latin typeface="Times New Roman" pitchFamily="18" charset="0"/>
                <a:cs typeface="Times New Roman" pitchFamily="18" charset="0"/>
              </a:rPr>
              <a:t>Commentaire n°3 :</a:t>
            </a:r>
            <a:r>
              <a:rPr lang="fr-FR" sz="3200" dirty="0" smtClean="0">
                <a:latin typeface="Times New Roman" pitchFamily="18" charset="0"/>
                <a:cs typeface="Times New Roman" pitchFamily="18" charset="0"/>
              </a:rPr>
              <a:t> Nous avons constaté que  la plupart  des étudiants du département de tamazight, utilisent ce dictionnaire ; ce qui a donné un taux  élevé de 77% des étudiants qui ont répondu par un oui.  </a:t>
            </a:r>
          </a:p>
          <a:p>
            <a:endParaRPr lang="fr-FR" sz="3200" dirty="0" smtClean="0">
              <a:latin typeface="Times New Roman" pitchFamily="18" charset="0"/>
              <a:cs typeface="Times New Roman" pitchFamily="18" charset="0"/>
            </a:endParaRPr>
          </a:p>
          <a:p>
            <a:r>
              <a:rPr lang="fr-FR" sz="3200" dirty="0" smtClean="0">
                <a:latin typeface="Times New Roman" pitchFamily="18" charset="0"/>
                <a:cs typeface="Times New Roman" pitchFamily="18" charset="0"/>
              </a:rPr>
              <a:t>Uniquement 23% des étudiants n’utilisent pas ce dictionnaire.</a:t>
            </a:r>
          </a:p>
          <a:p>
            <a:endParaRPr lang="fr-FR" sz="3200" dirty="0" smtClean="0">
              <a:latin typeface="Times New Roman" pitchFamily="18" charset="0"/>
              <a:cs typeface="Times New Roman" pitchFamily="18" charset="0"/>
            </a:endParaRPr>
          </a:p>
          <a:p>
            <a:endParaRPr lang="fr-FR" dirty="0"/>
          </a:p>
        </p:txBody>
      </p:sp>
      <p:sp>
        <p:nvSpPr>
          <p:cNvPr id="3" name="Titre 2"/>
          <p:cNvSpPr>
            <a:spLocks noGrp="1"/>
          </p:cNvSpPr>
          <p:nvPr>
            <p:ph type="title"/>
          </p:nvPr>
        </p:nvSpPr>
        <p:spPr/>
        <p:txBody>
          <a:bodyPr/>
          <a:lstStyle/>
          <a:p>
            <a:endParaRPr lang="fr-FR"/>
          </a:p>
        </p:txBody>
      </p:sp>
    </p:spTree>
  </p:cSld>
  <p:clrMapOvr>
    <a:masterClrMapping/>
  </p:clrMapOvr>
  <p:transition>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5162382"/>
          </a:xfrm>
        </p:spPr>
        <p:txBody>
          <a:bodyPr/>
          <a:lstStyle/>
          <a:p>
            <a:r>
              <a:rPr lang="fr-FR" dirty="0" smtClean="0">
                <a:latin typeface="Times New Roman" pitchFamily="18" charset="0"/>
                <a:cs typeface="Times New Roman" pitchFamily="18" charset="0"/>
              </a:rPr>
              <a:t>4-Laquelle des parties du dictionnaire utilisez-vous le plus : berbére-français-arabe, français-berbére ou arabe-berbère ?</a:t>
            </a:r>
          </a:p>
          <a:p>
            <a:endParaRPr lang="fr-FR" dirty="0"/>
          </a:p>
        </p:txBody>
      </p:sp>
      <p:sp>
        <p:nvSpPr>
          <p:cNvPr id="3" name="Titre 2"/>
          <p:cNvSpPr>
            <a:spLocks noGrp="1"/>
          </p:cNvSpPr>
          <p:nvPr>
            <p:ph type="title"/>
          </p:nvPr>
        </p:nvSpPr>
        <p:spPr/>
        <p:txBody>
          <a:bodyPr/>
          <a:lstStyle/>
          <a:p>
            <a:endParaRPr lang="fr-FR"/>
          </a:p>
        </p:txBody>
      </p:sp>
      <p:graphicFrame>
        <p:nvGraphicFramePr>
          <p:cNvPr id="4" name="Tableau 3"/>
          <p:cNvGraphicFramePr>
            <a:graphicFrameLocks noGrp="1"/>
          </p:cNvGraphicFramePr>
          <p:nvPr/>
        </p:nvGraphicFramePr>
        <p:xfrm>
          <a:off x="1524000" y="2923492"/>
          <a:ext cx="6096000" cy="3623247"/>
        </p:xfrm>
        <a:graphic>
          <a:graphicData uri="http://schemas.openxmlformats.org/drawingml/2006/table">
            <a:tbl>
              <a:tblPr firstRow="1" bandRow="1">
                <a:tableStyleId>{5C22544A-7EE6-4342-B048-85BDC9FD1C3A}</a:tableStyleId>
              </a:tblPr>
              <a:tblGrid>
                <a:gridCol w="3048000"/>
                <a:gridCol w="3048000"/>
              </a:tblGrid>
              <a:tr h="946551">
                <a:tc>
                  <a:txBody>
                    <a:bodyPr/>
                    <a:lstStyle/>
                    <a:p>
                      <a:pPr algn="ctr">
                        <a:lnSpc>
                          <a:spcPct val="115000"/>
                        </a:lnSpc>
                        <a:spcAft>
                          <a:spcPts val="0"/>
                        </a:spcAft>
                      </a:pPr>
                      <a:endParaRPr lang="fr-FR" sz="2000" dirty="0">
                        <a:latin typeface="Times New Roman" pitchFamily="18" charset="0"/>
                        <a:ea typeface="Calibri"/>
                        <a:cs typeface="Times New Roman" pitchFamily="18" charset="0"/>
                      </a:endParaRPr>
                    </a:p>
                    <a:p>
                      <a:pPr algn="ctr">
                        <a:lnSpc>
                          <a:spcPct val="115000"/>
                        </a:lnSpc>
                        <a:spcAft>
                          <a:spcPts val="0"/>
                        </a:spcAft>
                      </a:pPr>
                      <a:r>
                        <a:rPr lang="fr-FR" sz="2000" b="1" dirty="0">
                          <a:latin typeface="Times New Roman" pitchFamily="18" charset="0"/>
                          <a:ea typeface="Calibri"/>
                          <a:cs typeface="Times New Roman" pitchFamily="18" charset="0"/>
                        </a:rPr>
                        <a:t>     Les langues du dictionnaire :</a:t>
                      </a:r>
                      <a:endParaRPr lang="fr-FR" sz="20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endParaRPr lang="fr-FR" sz="2000" dirty="0">
                        <a:latin typeface="Times New Roman" pitchFamily="18" charset="0"/>
                        <a:ea typeface="Calibri"/>
                        <a:cs typeface="Times New Roman" pitchFamily="18" charset="0"/>
                      </a:endParaRPr>
                    </a:p>
                    <a:p>
                      <a:pPr algn="ctr">
                        <a:lnSpc>
                          <a:spcPct val="115000"/>
                        </a:lnSpc>
                        <a:spcAft>
                          <a:spcPts val="0"/>
                        </a:spcAft>
                      </a:pPr>
                      <a:r>
                        <a:rPr lang="fr-FR" sz="2000" b="1" dirty="0">
                          <a:latin typeface="Times New Roman" pitchFamily="18" charset="0"/>
                          <a:ea typeface="Calibri"/>
                          <a:cs typeface="Times New Roman" pitchFamily="18" charset="0"/>
                        </a:rPr>
                        <a:t>Les pourcentages :</a:t>
                      </a:r>
                      <a:endParaRPr lang="fr-FR" sz="2000" dirty="0">
                        <a:latin typeface="Times New Roman" pitchFamily="18" charset="0"/>
                        <a:ea typeface="Calibri"/>
                        <a:cs typeface="Times New Roman" pitchFamily="18" charset="0"/>
                      </a:endParaRPr>
                    </a:p>
                  </a:txBody>
                  <a:tcPr marL="68580" marR="68580" marT="0" marB="0"/>
                </a:tc>
              </a:tr>
              <a:tr h="857229">
                <a:tc>
                  <a:txBody>
                    <a:bodyPr/>
                    <a:lstStyle/>
                    <a:p>
                      <a:pPr algn="ctr">
                        <a:lnSpc>
                          <a:spcPct val="115000"/>
                        </a:lnSpc>
                        <a:spcAft>
                          <a:spcPts val="0"/>
                        </a:spcAft>
                      </a:pPr>
                      <a:r>
                        <a:rPr lang="fr-FR" sz="2000" dirty="0" smtClean="0">
                          <a:latin typeface="Times New Roman" pitchFamily="18" charset="0"/>
                          <a:ea typeface="Calibri"/>
                          <a:cs typeface="Times New Roman" pitchFamily="18" charset="0"/>
                        </a:rPr>
                        <a:t>A-berbère-français-arabe</a:t>
                      </a:r>
                      <a:endParaRPr lang="fr-FR" sz="20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fr-FR" sz="2000" dirty="0" smtClean="0">
                          <a:latin typeface="Times New Roman" pitchFamily="18" charset="0"/>
                          <a:ea typeface="Calibri"/>
                          <a:cs typeface="Times New Roman" pitchFamily="18" charset="0"/>
                        </a:rPr>
                        <a:t>11/%</a:t>
                      </a:r>
                      <a:endParaRPr lang="fr-FR" sz="2000" dirty="0">
                        <a:latin typeface="Times New Roman" pitchFamily="18" charset="0"/>
                        <a:ea typeface="Calibri"/>
                        <a:cs typeface="Times New Roman" pitchFamily="18" charset="0"/>
                      </a:endParaRPr>
                    </a:p>
                  </a:txBody>
                  <a:tcPr marL="68580" marR="68580" marT="0" marB="0"/>
                </a:tc>
              </a:tr>
              <a:tr h="857229">
                <a:tc>
                  <a:txBody>
                    <a:bodyPr/>
                    <a:lstStyle/>
                    <a:p>
                      <a:pPr algn="ctr">
                        <a:lnSpc>
                          <a:spcPct val="115000"/>
                        </a:lnSpc>
                        <a:spcAft>
                          <a:spcPts val="0"/>
                        </a:spcAft>
                      </a:pPr>
                      <a:r>
                        <a:rPr lang="fr-FR" sz="2000" dirty="0" smtClean="0">
                          <a:latin typeface="Times New Roman" pitchFamily="18" charset="0"/>
                          <a:ea typeface="Calibri"/>
                          <a:cs typeface="Times New Roman" pitchFamily="18" charset="0"/>
                        </a:rPr>
                        <a:t>B- français-berbère</a:t>
                      </a:r>
                    </a:p>
                    <a:p>
                      <a:pPr algn="ctr">
                        <a:lnSpc>
                          <a:spcPct val="115000"/>
                        </a:lnSpc>
                        <a:spcAft>
                          <a:spcPts val="0"/>
                        </a:spcAft>
                      </a:pPr>
                      <a:endParaRPr lang="fr-FR" sz="2000" dirty="0">
                        <a:latin typeface="Times New Roman" pitchFamily="18" charset="0"/>
                        <a:ea typeface="Calibri"/>
                        <a:cs typeface="Times New Roman"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fr-FR" sz="2000" dirty="0" smtClean="0">
                          <a:latin typeface="Times New Roman" pitchFamily="18" charset="0"/>
                          <a:ea typeface="Calibri"/>
                          <a:cs typeface="Times New Roman" pitchFamily="18" charset="0"/>
                        </a:rPr>
                        <a:t>64%</a:t>
                      </a:r>
                    </a:p>
                    <a:p>
                      <a:pPr algn="ctr">
                        <a:lnSpc>
                          <a:spcPct val="115000"/>
                        </a:lnSpc>
                        <a:spcAft>
                          <a:spcPts val="0"/>
                        </a:spcAft>
                      </a:pPr>
                      <a:endParaRPr lang="fr-FR" sz="2000" dirty="0">
                        <a:latin typeface="Times New Roman" pitchFamily="18" charset="0"/>
                        <a:ea typeface="Calibri"/>
                        <a:cs typeface="Times New Roman" pitchFamily="18" charset="0"/>
                      </a:endParaRPr>
                    </a:p>
                  </a:txBody>
                  <a:tcPr marL="68580" marR="68580" marT="0" marB="0"/>
                </a:tc>
              </a:tr>
              <a:tr h="857229">
                <a:tc>
                  <a:txBody>
                    <a:bodyPr/>
                    <a:lstStyle/>
                    <a:p>
                      <a:pPr algn="ctr">
                        <a:lnSpc>
                          <a:spcPct val="115000"/>
                        </a:lnSpc>
                        <a:spcAft>
                          <a:spcPts val="0"/>
                        </a:spcAft>
                      </a:pPr>
                      <a:r>
                        <a:rPr lang="fr-FR" sz="2000" dirty="0" smtClean="0">
                          <a:latin typeface="Times New Roman" pitchFamily="18" charset="0"/>
                          <a:ea typeface="Calibri"/>
                          <a:cs typeface="Times New Roman" pitchFamily="18" charset="0"/>
                        </a:rPr>
                        <a:t>C-</a:t>
                      </a:r>
                      <a:r>
                        <a:rPr lang="fr-FR" sz="2000" baseline="0" dirty="0" smtClean="0">
                          <a:latin typeface="Times New Roman" pitchFamily="18" charset="0"/>
                          <a:ea typeface="Calibri"/>
                          <a:cs typeface="Times New Roman" pitchFamily="18" charset="0"/>
                        </a:rPr>
                        <a:t> Arabe-berbère</a:t>
                      </a:r>
                      <a:endParaRPr lang="fr-FR" sz="2000" dirty="0">
                        <a:latin typeface="Times New Roman" pitchFamily="18" charset="0"/>
                        <a:ea typeface="Calibri"/>
                        <a:cs typeface="Times New Roman"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fr-FR" sz="2000" dirty="0" smtClean="0">
                          <a:latin typeface="Times New Roman" pitchFamily="18" charset="0"/>
                          <a:ea typeface="Calibri"/>
                          <a:cs typeface="Times New Roman" pitchFamily="18" charset="0"/>
                        </a:rPr>
                        <a:t>25%</a:t>
                      </a:r>
                    </a:p>
                    <a:p>
                      <a:pPr algn="ctr">
                        <a:lnSpc>
                          <a:spcPct val="115000"/>
                        </a:lnSpc>
                        <a:spcAft>
                          <a:spcPts val="0"/>
                        </a:spcAft>
                      </a:pPr>
                      <a:endParaRPr lang="fr-FR" sz="2000" dirty="0">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transition>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sz="3200" b="1" u="sng" dirty="0" smtClean="0">
                <a:latin typeface="Times New Roman" pitchFamily="18" charset="0"/>
                <a:cs typeface="Times New Roman" pitchFamily="18" charset="0"/>
              </a:rPr>
              <a:t>Commentaire n°4 </a:t>
            </a:r>
            <a:r>
              <a:rPr lang="fr-FR" sz="3200" b="1" dirty="0" smtClean="0">
                <a:latin typeface="Times New Roman" pitchFamily="18" charset="0"/>
                <a:cs typeface="Times New Roman" pitchFamily="18" charset="0"/>
              </a:rPr>
              <a:t>: </a:t>
            </a:r>
            <a:r>
              <a:rPr lang="fr-FR" sz="3200" dirty="0" smtClean="0">
                <a:latin typeface="Times New Roman" pitchFamily="18" charset="0"/>
                <a:cs typeface="Times New Roman" pitchFamily="18" charset="0"/>
              </a:rPr>
              <a:t>Nous avons constaté que 64% des étudiants consultent la partie français berbère, étant donné que la majorité des étudiants sont francophones de par le paysage linguistique de la région, ils cherchent donc à trouver un équivalent en langue berbère .</a:t>
            </a:r>
          </a:p>
          <a:p>
            <a:r>
              <a:rPr lang="fr-FR" sz="3200" dirty="0" smtClean="0">
                <a:latin typeface="Times New Roman" pitchFamily="18" charset="0"/>
                <a:cs typeface="Times New Roman" pitchFamily="18" charset="0"/>
              </a:rPr>
              <a:t>Les 25% qui renvoient à l’exploitation de la version arabe-berbère concerne les étudiants arabophones.</a:t>
            </a:r>
          </a:p>
          <a:p>
            <a:r>
              <a:rPr lang="fr-FR" sz="3200" dirty="0" smtClean="0">
                <a:latin typeface="Times New Roman" pitchFamily="18" charset="0"/>
                <a:cs typeface="Times New Roman" pitchFamily="18" charset="0"/>
              </a:rPr>
              <a:t>Les 11%, renvoient aux étudiants qui veulent consulter le néologisme dans les trois langues .</a:t>
            </a:r>
          </a:p>
          <a:p>
            <a:endParaRPr lang="fr-FR" dirty="0"/>
          </a:p>
        </p:txBody>
      </p:sp>
      <p:sp>
        <p:nvSpPr>
          <p:cNvPr id="3" name="Titre 2"/>
          <p:cNvSpPr>
            <a:spLocks noGrp="1"/>
          </p:cNvSpPr>
          <p:nvPr>
            <p:ph type="title"/>
          </p:nvPr>
        </p:nvSpPr>
        <p:spPr/>
        <p:txBody>
          <a:bodyPr/>
          <a:lstStyle/>
          <a:p>
            <a:endParaRPr lang="fr-FR"/>
          </a:p>
        </p:txBody>
      </p:sp>
    </p:spTree>
  </p:cSld>
  <p:clrMapOvr>
    <a:masterClrMapping/>
  </p:clrMapOvr>
  <p:transition>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latin typeface="Times New Roman" pitchFamily="18" charset="0"/>
                <a:cs typeface="Times New Roman" pitchFamily="18" charset="0"/>
              </a:rPr>
              <a:t>5-Quel est le rôle principal de ce dictionnaire des néologismes ?</a:t>
            </a:r>
          </a:p>
          <a:p>
            <a:endParaRPr lang="fr-FR" dirty="0"/>
          </a:p>
        </p:txBody>
      </p:sp>
      <p:sp>
        <p:nvSpPr>
          <p:cNvPr id="3" name="Titre 2"/>
          <p:cNvSpPr>
            <a:spLocks noGrp="1"/>
          </p:cNvSpPr>
          <p:nvPr>
            <p:ph type="title"/>
          </p:nvPr>
        </p:nvSpPr>
        <p:spPr/>
        <p:txBody>
          <a:bodyPr/>
          <a:lstStyle/>
          <a:p>
            <a:endParaRPr lang="fr-FR"/>
          </a:p>
        </p:txBody>
      </p:sp>
      <p:graphicFrame>
        <p:nvGraphicFramePr>
          <p:cNvPr id="4" name="Tableau 3"/>
          <p:cNvGraphicFramePr>
            <a:graphicFrameLocks noGrp="1"/>
          </p:cNvGraphicFramePr>
          <p:nvPr/>
        </p:nvGraphicFramePr>
        <p:xfrm>
          <a:off x="1524000" y="2643180"/>
          <a:ext cx="6096000" cy="3152786"/>
        </p:xfrm>
        <a:graphic>
          <a:graphicData uri="http://schemas.openxmlformats.org/drawingml/2006/table">
            <a:tbl>
              <a:tblPr firstRow="1" bandRow="1">
                <a:tableStyleId>{5C22544A-7EE6-4342-B048-85BDC9FD1C3A}</a:tableStyleId>
              </a:tblPr>
              <a:tblGrid>
                <a:gridCol w="3048000"/>
                <a:gridCol w="3048000"/>
              </a:tblGrid>
              <a:tr h="700093">
                <a:tc>
                  <a:txBody>
                    <a:bodyPr/>
                    <a:lstStyle/>
                    <a:p>
                      <a:pPr algn="ctr">
                        <a:lnSpc>
                          <a:spcPct val="115000"/>
                        </a:lnSpc>
                        <a:spcAft>
                          <a:spcPts val="0"/>
                        </a:spcAft>
                      </a:pPr>
                      <a:r>
                        <a:rPr lang="fr-FR" sz="2000" b="1" dirty="0">
                          <a:latin typeface="Times New Roman"/>
                          <a:ea typeface="Calibri"/>
                          <a:cs typeface="Arial"/>
                        </a:rPr>
                        <a:t> Le rôle  du dictionnaire :</a:t>
                      </a:r>
                      <a:endParaRPr lang="fr-FR" sz="2000" dirty="0">
                        <a:latin typeface="Calibri"/>
                        <a:ea typeface="Calibri"/>
                        <a:cs typeface="Arial"/>
                      </a:endParaRPr>
                    </a:p>
                  </a:txBody>
                  <a:tcPr marL="68580" marR="68580" marT="0" marB="0"/>
                </a:tc>
                <a:tc>
                  <a:txBody>
                    <a:bodyPr/>
                    <a:lstStyle/>
                    <a:p>
                      <a:pPr algn="ctr">
                        <a:lnSpc>
                          <a:spcPct val="115000"/>
                        </a:lnSpc>
                        <a:spcAft>
                          <a:spcPts val="0"/>
                        </a:spcAft>
                      </a:pPr>
                      <a:r>
                        <a:rPr lang="fr-FR" sz="2000" b="1" dirty="0">
                          <a:latin typeface="Times New Roman"/>
                          <a:ea typeface="Calibri"/>
                          <a:cs typeface="Arial"/>
                        </a:rPr>
                        <a:t>Les pourcentages</a:t>
                      </a:r>
                      <a:r>
                        <a:rPr lang="fr-FR" sz="2000" dirty="0">
                          <a:latin typeface="Times New Roman"/>
                          <a:ea typeface="Calibri"/>
                          <a:cs typeface="Arial"/>
                        </a:rPr>
                        <a:t> :</a:t>
                      </a:r>
                      <a:endParaRPr lang="fr-FR" sz="2000" dirty="0">
                        <a:latin typeface="Calibri"/>
                        <a:ea typeface="Calibri"/>
                        <a:cs typeface="Arial"/>
                      </a:endParaRPr>
                    </a:p>
                  </a:txBody>
                  <a:tcPr marL="68580" marR="68580" marT="0" marB="0"/>
                </a:tc>
              </a:tr>
              <a:tr h="700093">
                <a:tc>
                  <a:txBody>
                    <a:bodyPr/>
                    <a:lstStyle/>
                    <a:p>
                      <a:pPr algn="ctr">
                        <a:lnSpc>
                          <a:spcPct val="115000"/>
                        </a:lnSpc>
                        <a:spcAft>
                          <a:spcPts val="0"/>
                        </a:spcAft>
                      </a:pPr>
                      <a:r>
                        <a:rPr lang="fr-FR" sz="2000" dirty="0" smtClean="0">
                          <a:latin typeface="Times New Roman"/>
                          <a:ea typeface="Calibri"/>
                          <a:cs typeface="Arial"/>
                        </a:rPr>
                        <a:t>A-Identifier</a:t>
                      </a:r>
                      <a:r>
                        <a:rPr lang="fr-FR" sz="2000" baseline="0" dirty="0" smtClean="0">
                          <a:latin typeface="Times New Roman"/>
                          <a:ea typeface="Calibri"/>
                          <a:cs typeface="Arial"/>
                        </a:rPr>
                        <a:t> le néologisme .</a:t>
                      </a:r>
                      <a:endParaRPr lang="fr-FR" sz="2000" dirty="0">
                        <a:latin typeface="Calibri"/>
                        <a:ea typeface="Calibri"/>
                        <a:cs typeface="Arial"/>
                      </a:endParaRPr>
                    </a:p>
                  </a:txBody>
                  <a:tcPr marL="68580" marR="68580" marT="0" marB="0"/>
                </a:tc>
                <a:tc>
                  <a:txBody>
                    <a:bodyPr/>
                    <a:lstStyle/>
                    <a:p>
                      <a:pPr algn="ctr">
                        <a:lnSpc>
                          <a:spcPct val="115000"/>
                        </a:lnSpc>
                        <a:spcAft>
                          <a:spcPts val="0"/>
                        </a:spcAft>
                      </a:pPr>
                      <a:r>
                        <a:rPr lang="fr-FR" sz="2000" dirty="0" smtClean="0">
                          <a:latin typeface="Times New Roman"/>
                          <a:ea typeface="Calibri"/>
                          <a:cs typeface="Arial"/>
                        </a:rPr>
                        <a:t>45%</a:t>
                      </a:r>
                      <a:endParaRPr lang="fr-FR" sz="2000" dirty="0">
                        <a:latin typeface="Calibri"/>
                        <a:ea typeface="Calibri"/>
                        <a:cs typeface="Arial"/>
                      </a:endParaRPr>
                    </a:p>
                  </a:txBody>
                  <a:tcPr marL="68580" marR="68580" marT="0" marB="0"/>
                </a:tc>
              </a:tr>
              <a:tr h="700093">
                <a:tc>
                  <a:txBody>
                    <a:bodyPr/>
                    <a:lstStyle/>
                    <a:p>
                      <a:pPr algn="ctr">
                        <a:lnSpc>
                          <a:spcPct val="115000"/>
                        </a:lnSpc>
                        <a:spcAft>
                          <a:spcPts val="0"/>
                        </a:spcAft>
                      </a:pPr>
                      <a:r>
                        <a:rPr lang="fr-FR" sz="2000" dirty="0">
                          <a:latin typeface="Times New Roman"/>
                          <a:ea typeface="Calibri"/>
                          <a:cs typeface="Arial"/>
                        </a:rPr>
                        <a:t>B- Chercher le sens d’un </a:t>
                      </a:r>
                      <a:r>
                        <a:rPr lang="fr-FR" sz="2000" dirty="0" smtClean="0">
                          <a:latin typeface="Times New Roman"/>
                          <a:ea typeface="Calibri"/>
                          <a:cs typeface="Arial"/>
                        </a:rPr>
                        <a:t>néologisme</a:t>
                      </a:r>
                      <a:r>
                        <a:rPr lang="fr-FR" sz="2000" baseline="0" dirty="0" smtClean="0">
                          <a:latin typeface="Times New Roman"/>
                          <a:ea typeface="Calibri"/>
                          <a:cs typeface="Arial"/>
                        </a:rPr>
                        <a:t> dans une autre langue.</a:t>
                      </a:r>
                      <a:endParaRPr lang="fr-FR" sz="2000" dirty="0">
                        <a:latin typeface="Calibri"/>
                        <a:ea typeface="Calibri"/>
                        <a:cs typeface="Arial"/>
                      </a:endParaRPr>
                    </a:p>
                  </a:txBody>
                  <a:tcPr marL="68580" marR="68580" marT="0" marB="0"/>
                </a:tc>
                <a:tc>
                  <a:txBody>
                    <a:bodyPr/>
                    <a:lstStyle/>
                    <a:p>
                      <a:pPr algn="ctr">
                        <a:lnSpc>
                          <a:spcPct val="115000"/>
                        </a:lnSpc>
                        <a:spcAft>
                          <a:spcPts val="0"/>
                        </a:spcAft>
                      </a:pPr>
                      <a:r>
                        <a:rPr lang="fr-FR" sz="2000" dirty="0" smtClean="0">
                          <a:latin typeface="Times New Roman"/>
                          <a:ea typeface="Calibri"/>
                          <a:cs typeface="Arial"/>
                        </a:rPr>
                        <a:t>25%</a:t>
                      </a:r>
                      <a:endParaRPr lang="fr-FR" sz="2000" dirty="0">
                        <a:latin typeface="Calibri"/>
                        <a:ea typeface="Calibri"/>
                        <a:cs typeface="Arial"/>
                      </a:endParaRPr>
                    </a:p>
                  </a:txBody>
                  <a:tcPr marL="68580" marR="68580" marT="0" marB="0"/>
                </a:tc>
              </a:tr>
              <a:tr h="700093">
                <a:tc>
                  <a:txBody>
                    <a:bodyPr/>
                    <a:lstStyle/>
                    <a:p>
                      <a:pPr algn="ctr">
                        <a:lnSpc>
                          <a:spcPct val="115000"/>
                        </a:lnSpc>
                        <a:spcAft>
                          <a:spcPts val="0"/>
                        </a:spcAft>
                      </a:pPr>
                      <a:r>
                        <a:rPr lang="fr-FR" sz="2000" dirty="0" smtClean="0">
                          <a:latin typeface="Times New Roman"/>
                          <a:ea typeface="Calibri"/>
                          <a:cs typeface="Arial"/>
                        </a:rPr>
                        <a:t>C-Chercher </a:t>
                      </a:r>
                      <a:r>
                        <a:rPr lang="fr-FR" sz="2000" dirty="0">
                          <a:latin typeface="Times New Roman"/>
                          <a:ea typeface="Calibri"/>
                          <a:cs typeface="Arial"/>
                        </a:rPr>
                        <a:t>l’étymologie </a:t>
                      </a:r>
                      <a:r>
                        <a:rPr lang="fr-FR" sz="2000" dirty="0" smtClean="0">
                          <a:latin typeface="Times New Roman"/>
                          <a:ea typeface="Calibri"/>
                          <a:cs typeface="Arial"/>
                        </a:rPr>
                        <a:t>d’un</a:t>
                      </a:r>
                      <a:r>
                        <a:rPr lang="fr-FR" sz="2000" baseline="0" dirty="0" smtClean="0">
                          <a:latin typeface="Times New Roman"/>
                          <a:ea typeface="Calibri"/>
                          <a:cs typeface="Arial"/>
                        </a:rPr>
                        <a:t> néologisme</a:t>
                      </a:r>
                      <a:r>
                        <a:rPr lang="fr-FR" sz="2000" dirty="0" smtClean="0">
                          <a:latin typeface="Times New Roman"/>
                          <a:ea typeface="Calibri"/>
                          <a:cs typeface="Arial"/>
                        </a:rPr>
                        <a:t>.</a:t>
                      </a:r>
                      <a:endParaRPr lang="fr-FR" sz="2000" dirty="0">
                        <a:latin typeface="Calibri"/>
                        <a:ea typeface="Calibri"/>
                        <a:cs typeface="Arial"/>
                      </a:endParaRPr>
                    </a:p>
                  </a:txBody>
                  <a:tcPr marL="68580" marR="68580" marT="0" marB="0"/>
                </a:tc>
                <a:tc>
                  <a:txBody>
                    <a:bodyPr/>
                    <a:lstStyle/>
                    <a:p>
                      <a:pPr algn="ctr">
                        <a:lnSpc>
                          <a:spcPct val="115000"/>
                        </a:lnSpc>
                        <a:spcAft>
                          <a:spcPts val="0"/>
                        </a:spcAft>
                      </a:pPr>
                      <a:r>
                        <a:rPr lang="fr-FR" sz="2000" dirty="0" smtClean="0">
                          <a:latin typeface="Times New Roman"/>
                          <a:ea typeface="Calibri"/>
                          <a:cs typeface="Arial"/>
                        </a:rPr>
                        <a:t>30%</a:t>
                      </a:r>
                      <a:endParaRPr lang="fr-FR" sz="2000" dirty="0">
                        <a:latin typeface="Calibri"/>
                        <a:ea typeface="Calibri"/>
                        <a:cs typeface="Arial"/>
                      </a:endParaRPr>
                    </a:p>
                  </a:txBody>
                  <a:tcPr marL="68580" marR="68580" marT="0" marB="0"/>
                </a:tc>
              </a:tr>
            </a:tbl>
          </a:graphicData>
        </a:graphic>
      </p:graphicFrame>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latin typeface="Times New Roman" pitchFamily="18" charset="0"/>
                <a:cs typeface="Times New Roman" pitchFamily="18" charset="0"/>
              </a:rPr>
              <a:t>Notre travail s’inscrit dans le cadre de repenser les pratiques de classe, à savoir mettre l’accent sur l’apport pédagogique du dictionnaire trilingue des néologismes du professeur HADDADOU Mohand Akli, chez les enseignants ainsi que chez les étudiants du département de Langues et Cultures Amazighes de l’université Mouloud MAMMERI de Tizi-Ouzou .</a:t>
            </a:r>
          </a:p>
        </p:txBody>
      </p:sp>
      <p:sp>
        <p:nvSpPr>
          <p:cNvPr id="3" name="Titre 2"/>
          <p:cNvSpPr>
            <a:spLocks noGrp="1"/>
          </p:cNvSpPr>
          <p:nvPr>
            <p:ph type="title"/>
          </p:nvPr>
        </p:nvSpPr>
        <p:spPr>
          <a:solidFill>
            <a:schemeClr val="bg2">
              <a:lumMod val="75000"/>
            </a:schemeClr>
          </a:solidFill>
          <a:ln>
            <a:solidFill>
              <a:schemeClr val="accent1"/>
            </a:solidFill>
          </a:ln>
        </p:spPr>
        <p:txBody>
          <a:bodyPr>
            <a:normAutofit/>
          </a:bodyPr>
          <a:lstStyle/>
          <a:p>
            <a:pPr algn="ctr"/>
            <a:r>
              <a:rPr lang="fr-FR" sz="5400" dirty="0" smtClean="0">
                <a:solidFill>
                  <a:schemeClr val="tx1"/>
                </a:solidFill>
                <a:latin typeface="Times New Roman" pitchFamily="18" charset="0"/>
                <a:cs typeface="Times New Roman" pitchFamily="18" charset="0"/>
              </a:rPr>
              <a:t>Introduction</a:t>
            </a:r>
            <a:endParaRPr lang="fr-FR" sz="5400" dirty="0">
              <a:solidFill>
                <a:schemeClr val="tx1"/>
              </a:solidFill>
              <a:latin typeface="Times New Roman" pitchFamily="18" charset="0"/>
              <a:cs typeface="Times New Roman" pitchFamily="18" charset="0"/>
            </a:endParaRPr>
          </a:p>
        </p:txBody>
      </p:sp>
    </p:spTree>
  </p:cSld>
  <p:clrMapOvr>
    <a:masterClrMapping/>
  </p:clrMapOvr>
  <p:transition>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u="sng" dirty="0" err="1" smtClean="0">
                <a:latin typeface="Times New Roman" pitchFamily="18" charset="0"/>
                <a:cs typeface="Times New Roman" pitchFamily="18" charset="0"/>
              </a:rPr>
              <a:t>Commentairen</a:t>
            </a:r>
            <a:r>
              <a:rPr lang="fr-FR" b="1" u="sng" dirty="0" smtClean="0">
                <a:latin typeface="Times New Roman" pitchFamily="18" charset="0"/>
                <a:cs typeface="Times New Roman" pitchFamily="18" charset="0"/>
              </a:rPr>
              <a:t>°5 :</a:t>
            </a:r>
            <a:r>
              <a:rPr lang="fr-FR" dirty="0" smtClean="0">
                <a:latin typeface="Times New Roman" pitchFamily="18" charset="0"/>
                <a:cs typeface="Times New Roman" pitchFamily="18" charset="0"/>
              </a:rPr>
              <a:t>le dictionnaire des mots nouveaux du professeur HADDADOU, a plusieurs rôles, selon les étudiants.   Le principal rôle est celui de l’identification des néologismes .</a:t>
            </a:r>
          </a:p>
          <a:p>
            <a:pPr>
              <a:buNone/>
            </a:pPr>
            <a:r>
              <a:rPr lang="fr-FR" dirty="0" smtClean="0">
                <a:latin typeface="Times New Roman" pitchFamily="18" charset="0"/>
                <a:cs typeface="Times New Roman" pitchFamily="18" charset="0"/>
              </a:rPr>
              <a:t> </a:t>
            </a:r>
          </a:p>
          <a:p>
            <a:endParaRPr lang="fr-FR" dirty="0"/>
          </a:p>
        </p:txBody>
      </p:sp>
      <p:sp>
        <p:nvSpPr>
          <p:cNvPr id="3" name="Titre 2"/>
          <p:cNvSpPr>
            <a:spLocks noGrp="1"/>
          </p:cNvSpPr>
          <p:nvPr>
            <p:ph type="title"/>
          </p:nvPr>
        </p:nvSpPr>
        <p:spPr/>
        <p:txBody>
          <a:bodyPr/>
          <a:lstStyle/>
          <a:p>
            <a:endParaRPr lang="fr-FR"/>
          </a:p>
        </p:txBody>
      </p:sp>
    </p:spTree>
  </p:cSld>
  <p:clrMapOvr>
    <a:masterClrMapping/>
  </p:clrMapOvr>
  <p:transition>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sz="3200" dirty="0" smtClean="0">
                <a:latin typeface="Times New Roman" pitchFamily="18" charset="0"/>
                <a:cs typeface="Times New Roman" pitchFamily="18" charset="0"/>
              </a:rPr>
              <a:t>6- Préférez-vous plutôt ce dictionnaire des néologismes, en version papier ou numérique ?</a:t>
            </a:r>
          </a:p>
          <a:p>
            <a:endParaRPr lang="fr-FR" dirty="0"/>
          </a:p>
        </p:txBody>
      </p:sp>
      <p:sp>
        <p:nvSpPr>
          <p:cNvPr id="3" name="Titre 2"/>
          <p:cNvSpPr>
            <a:spLocks noGrp="1"/>
          </p:cNvSpPr>
          <p:nvPr>
            <p:ph type="title"/>
          </p:nvPr>
        </p:nvSpPr>
        <p:spPr/>
        <p:txBody>
          <a:bodyPr/>
          <a:lstStyle/>
          <a:p>
            <a:endParaRPr lang="fr-FR"/>
          </a:p>
        </p:txBody>
      </p:sp>
      <p:graphicFrame>
        <p:nvGraphicFramePr>
          <p:cNvPr id="4" name="Tableau 3"/>
          <p:cNvGraphicFramePr>
            <a:graphicFrameLocks noGrp="1"/>
          </p:cNvGraphicFramePr>
          <p:nvPr/>
        </p:nvGraphicFramePr>
        <p:xfrm>
          <a:off x="1524000" y="2714620"/>
          <a:ext cx="6096000" cy="2982538"/>
        </p:xfrm>
        <a:graphic>
          <a:graphicData uri="http://schemas.openxmlformats.org/drawingml/2006/table">
            <a:tbl>
              <a:tblPr firstRow="1" bandRow="1">
                <a:tableStyleId>{5C22544A-7EE6-4342-B048-85BDC9FD1C3A}</a:tableStyleId>
              </a:tblPr>
              <a:tblGrid>
                <a:gridCol w="3048000"/>
                <a:gridCol w="3048000"/>
              </a:tblGrid>
              <a:tr h="785818">
                <a:tc>
                  <a:txBody>
                    <a:bodyPr/>
                    <a:lstStyle/>
                    <a:p>
                      <a:pPr algn="ctr">
                        <a:lnSpc>
                          <a:spcPct val="115000"/>
                        </a:lnSpc>
                        <a:spcAft>
                          <a:spcPts val="0"/>
                        </a:spcAft>
                      </a:pPr>
                      <a:r>
                        <a:rPr lang="fr-FR" sz="2000" b="1" dirty="0">
                          <a:latin typeface="Times New Roman"/>
                          <a:ea typeface="Calibri"/>
                          <a:cs typeface="Arial"/>
                        </a:rPr>
                        <a:t>Le type du dictionnaire</a:t>
                      </a:r>
                      <a:r>
                        <a:rPr lang="fr-FR" sz="2000" dirty="0">
                          <a:latin typeface="Times New Roman"/>
                          <a:ea typeface="Calibri"/>
                          <a:cs typeface="Arial"/>
                        </a:rPr>
                        <a:t> </a:t>
                      </a:r>
                      <a:r>
                        <a:rPr lang="fr-FR" sz="2000" dirty="0" smtClean="0">
                          <a:latin typeface="Times New Roman"/>
                          <a:ea typeface="Calibri"/>
                          <a:cs typeface="Arial"/>
                        </a:rPr>
                        <a:t>:</a:t>
                      </a:r>
                      <a:endParaRPr lang="fr-FR" sz="2000" dirty="0">
                        <a:latin typeface="Calibri"/>
                        <a:ea typeface="Calibri"/>
                        <a:cs typeface="Arial"/>
                      </a:endParaRPr>
                    </a:p>
                  </a:txBody>
                  <a:tcPr marL="68580" marR="68580" marT="0" marB="0"/>
                </a:tc>
                <a:tc>
                  <a:txBody>
                    <a:bodyPr/>
                    <a:lstStyle/>
                    <a:p>
                      <a:pPr algn="ctr">
                        <a:lnSpc>
                          <a:spcPct val="115000"/>
                        </a:lnSpc>
                        <a:spcAft>
                          <a:spcPts val="0"/>
                        </a:spcAft>
                      </a:pPr>
                      <a:r>
                        <a:rPr lang="fr-FR" sz="2000" b="1">
                          <a:latin typeface="Times New Roman"/>
                          <a:ea typeface="Calibri"/>
                          <a:cs typeface="Arial"/>
                        </a:rPr>
                        <a:t>Les pourcentages :</a:t>
                      </a:r>
                      <a:endParaRPr lang="fr-FR" sz="2000">
                        <a:latin typeface="Calibri"/>
                        <a:ea typeface="Calibri"/>
                        <a:cs typeface="Arial"/>
                      </a:endParaRPr>
                    </a:p>
                  </a:txBody>
                  <a:tcPr marL="68580" marR="68580" marT="0" marB="0"/>
                </a:tc>
              </a:tr>
              <a:tr h="732240">
                <a:tc>
                  <a:txBody>
                    <a:bodyPr/>
                    <a:lstStyle/>
                    <a:p>
                      <a:pPr algn="ctr">
                        <a:lnSpc>
                          <a:spcPct val="115000"/>
                        </a:lnSpc>
                        <a:spcAft>
                          <a:spcPts val="0"/>
                        </a:spcAft>
                      </a:pPr>
                      <a:r>
                        <a:rPr lang="fr-FR" sz="2000" dirty="0">
                          <a:latin typeface="Times New Roman"/>
                          <a:ea typeface="Calibri"/>
                          <a:cs typeface="Arial"/>
                        </a:rPr>
                        <a:t>A- Dictionnaire papier.</a:t>
                      </a:r>
                      <a:endParaRPr lang="fr-FR" sz="2000" dirty="0">
                        <a:latin typeface="Calibri"/>
                        <a:ea typeface="Calibri"/>
                        <a:cs typeface="Arial"/>
                      </a:endParaRPr>
                    </a:p>
                  </a:txBody>
                  <a:tcPr marL="68580" marR="68580" marT="0" marB="0"/>
                </a:tc>
                <a:tc>
                  <a:txBody>
                    <a:bodyPr/>
                    <a:lstStyle/>
                    <a:p>
                      <a:pPr algn="ctr">
                        <a:lnSpc>
                          <a:spcPct val="115000"/>
                        </a:lnSpc>
                        <a:spcAft>
                          <a:spcPts val="0"/>
                        </a:spcAft>
                      </a:pPr>
                      <a:r>
                        <a:rPr lang="fr-FR" sz="2000" dirty="0" smtClean="0">
                          <a:latin typeface="Times New Roman"/>
                          <a:ea typeface="Calibri"/>
                          <a:cs typeface="Arial"/>
                        </a:rPr>
                        <a:t>10%</a:t>
                      </a:r>
                      <a:endParaRPr lang="fr-FR" sz="2000" dirty="0">
                        <a:latin typeface="Calibri"/>
                        <a:ea typeface="Calibri"/>
                        <a:cs typeface="Arial"/>
                      </a:endParaRPr>
                    </a:p>
                  </a:txBody>
                  <a:tcPr marL="68580" marR="68580" marT="0" marB="0"/>
                </a:tc>
              </a:tr>
              <a:tr h="732240">
                <a:tc>
                  <a:txBody>
                    <a:bodyPr/>
                    <a:lstStyle/>
                    <a:p>
                      <a:pPr algn="ctr">
                        <a:lnSpc>
                          <a:spcPct val="115000"/>
                        </a:lnSpc>
                        <a:spcAft>
                          <a:spcPts val="0"/>
                        </a:spcAft>
                      </a:pPr>
                      <a:r>
                        <a:rPr lang="fr-FR" sz="2000" dirty="0">
                          <a:latin typeface="Times New Roman"/>
                          <a:ea typeface="Calibri"/>
                          <a:cs typeface="Arial"/>
                        </a:rPr>
                        <a:t>B-Dictionnaire numérique sur ordinateur.</a:t>
                      </a:r>
                      <a:endParaRPr lang="fr-FR" sz="2000" dirty="0">
                        <a:latin typeface="Calibri"/>
                        <a:ea typeface="Calibri"/>
                        <a:cs typeface="Arial"/>
                      </a:endParaRPr>
                    </a:p>
                  </a:txBody>
                  <a:tcPr marL="68580" marR="68580" marT="0" marB="0"/>
                </a:tc>
                <a:tc>
                  <a:txBody>
                    <a:bodyPr/>
                    <a:lstStyle/>
                    <a:p>
                      <a:pPr algn="ctr">
                        <a:lnSpc>
                          <a:spcPct val="115000"/>
                        </a:lnSpc>
                        <a:spcAft>
                          <a:spcPts val="0"/>
                        </a:spcAft>
                      </a:pPr>
                      <a:r>
                        <a:rPr lang="fr-FR" sz="2000" dirty="0" smtClean="0">
                          <a:latin typeface="Times New Roman"/>
                          <a:ea typeface="Calibri"/>
                          <a:cs typeface="Arial"/>
                        </a:rPr>
                        <a:t>34%</a:t>
                      </a:r>
                      <a:endParaRPr lang="fr-FR" sz="2000" dirty="0">
                        <a:latin typeface="Calibri"/>
                        <a:ea typeface="Calibri"/>
                        <a:cs typeface="Arial"/>
                      </a:endParaRPr>
                    </a:p>
                  </a:txBody>
                  <a:tcPr marL="68580" marR="68580" marT="0" marB="0"/>
                </a:tc>
              </a:tr>
              <a:tr h="732240">
                <a:tc>
                  <a:txBody>
                    <a:bodyPr/>
                    <a:lstStyle/>
                    <a:p>
                      <a:pPr algn="ctr">
                        <a:lnSpc>
                          <a:spcPct val="115000"/>
                        </a:lnSpc>
                        <a:spcAft>
                          <a:spcPts val="0"/>
                        </a:spcAft>
                      </a:pPr>
                      <a:r>
                        <a:rPr lang="fr-FR" sz="2000" dirty="0">
                          <a:latin typeface="Times New Roman"/>
                          <a:ea typeface="Calibri"/>
                          <a:cs typeface="Arial"/>
                        </a:rPr>
                        <a:t>C-Dictionnaire numérique sur téléphone portable.</a:t>
                      </a:r>
                      <a:endParaRPr lang="fr-FR" sz="2000" dirty="0">
                        <a:latin typeface="Calibri"/>
                        <a:ea typeface="Calibri"/>
                        <a:cs typeface="Arial"/>
                      </a:endParaRPr>
                    </a:p>
                  </a:txBody>
                  <a:tcPr marL="68580" marR="68580" marT="0" marB="0"/>
                </a:tc>
                <a:tc>
                  <a:txBody>
                    <a:bodyPr/>
                    <a:lstStyle/>
                    <a:p>
                      <a:pPr algn="ctr">
                        <a:lnSpc>
                          <a:spcPct val="115000"/>
                        </a:lnSpc>
                        <a:spcAft>
                          <a:spcPts val="0"/>
                        </a:spcAft>
                      </a:pPr>
                      <a:r>
                        <a:rPr lang="fr-FR" sz="2000" dirty="0" smtClean="0">
                          <a:latin typeface="Times New Roman"/>
                          <a:ea typeface="Calibri"/>
                          <a:cs typeface="Arial"/>
                        </a:rPr>
                        <a:t>56%</a:t>
                      </a:r>
                      <a:endParaRPr lang="fr-FR" sz="2000" dirty="0">
                        <a:latin typeface="Calibri"/>
                        <a:ea typeface="Calibri"/>
                        <a:cs typeface="Arial"/>
                      </a:endParaRPr>
                    </a:p>
                  </a:txBody>
                  <a:tcPr marL="68580" marR="68580" marT="0" marB="0"/>
                </a:tc>
              </a:tr>
            </a:tbl>
          </a:graphicData>
        </a:graphic>
      </p:graphicFrame>
    </p:spTree>
  </p:cSld>
  <p:clrMapOvr>
    <a:masterClrMapping/>
  </p:clrMapOvr>
  <p:transition>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3200" b="1" u="sng" dirty="0" smtClean="0">
                <a:latin typeface="Times New Roman" pitchFamily="18" charset="0"/>
                <a:cs typeface="Times New Roman" pitchFamily="18" charset="0"/>
              </a:rPr>
              <a:t>Commentaire n°6 :</a:t>
            </a:r>
          </a:p>
          <a:p>
            <a:r>
              <a:rPr lang="fr-FR" sz="3200" dirty="0" smtClean="0">
                <a:latin typeface="Times New Roman" pitchFamily="18" charset="0"/>
                <a:cs typeface="Times New Roman" pitchFamily="18" charset="0"/>
              </a:rPr>
              <a:t>Le type de dictionnaire que favorisent les étudiants, est celui en version numérique sur téléphone portable puis celui sur ordinateur avec  un taux de 34% .</a:t>
            </a:r>
          </a:p>
          <a:p>
            <a:r>
              <a:rPr lang="fr-FR" sz="3200" dirty="0" smtClean="0">
                <a:latin typeface="Times New Roman" pitchFamily="18" charset="0"/>
                <a:cs typeface="Times New Roman" pitchFamily="18" charset="0"/>
              </a:rPr>
              <a:t>Uniquement 10%, préfèrent la version papier. </a:t>
            </a:r>
          </a:p>
          <a:p>
            <a:endParaRPr lang="fr-FR" sz="3200" dirty="0">
              <a:latin typeface="Times New Roman" pitchFamily="18" charset="0"/>
              <a:cs typeface="Times New Roman" pitchFamily="18" charset="0"/>
            </a:endParaRPr>
          </a:p>
        </p:txBody>
      </p:sp>
      <p:sp>
        <p:nvSpPr>
          <p:cNvPr id="3" name="Titre 2"/>
          <p:cNvSpPr>
            <a:spLocks noGrp="1"/>
          </p:cNvSpPr>
          <p:nvPr>
            <p:ph type="title"/>
          </p:nvPr>
        </p:nvSpPr>
        <p:spPr/>
        <p:txBody>
          <a:bodyPr/>
          <a:lstStyle/>
          <a:p>
            <a:endParaRPr lang="fr-FR"/>
          </a:p>
        </p:txBody>
      </p:sp>
    </p:spTree>
  </p:cSld>
  <p:clrMapOvr>
    <a:masterClrMapping/>
  </p:clrMapOvr>
  <p:transition>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sz="3200" dirty="0" smtClean="0">
                <a:latin typeface="Times New Roman" pitchFamily="18" charset="0"/>
                <a:cs typeface="Times New Roman" pitchFamily="18" charset="0"/>
              </a:rPr>
              <a:t>7- Pensez-vous qu’avec une version numérique, le dictionnaire des néologismes du professeur HADDADOU Mohand Akli, serait plus fréquemment utilisé ?</a:t>
            </a:r>
          </a:p>
          <a:p>
            <a:endParaRPr lang="fr-FR" dirty="0"/>
          </a:p>
        </p:txBody>
      </p:sp>
      <p:sp>
        <p:nvSpPr>
          <p:cNvPr id="3" name="Titre 2"/>
          <p:cNvSpPr>
            <a:spLocks noGrp="1"/>
          </p:cNvSpPr>
          <p:nvPr>
            <p:ph type="title"/>
          </p:nvPr>
        </p:nvSpPr>
        <p:spPr/>
        <p:txBody>
          <a:bodyPr/>
          <a:lstStyle/>
          <a:p>
            <a:endParaRPr lang="fr-FR"/>
          </a:p>
        </p:txBody>
      </p:sp>
      <p:graphicFrame>
        <p:nvGraphicFramePr>
          <p:cNvPr id="4" name="Tableau 3"/>
          <p:cNvGraphicFramePr>
            <a:graphicFrameLocks noGrp="1"/>
          </p:cNvGraphicFramePr>
          <p:nvPr/>
        </p:nvGraphicFramePr>
        <p:xfrm>
          <a:off x="1524000" y="3857627"/>
          <a:ext cx="6096000" cy="2286016"/>
        </p:xfrm>
        <a:graphic>
          <a:graphicData uri="http://schemas.openxmlformats.org/drawingml/2006/table">
            <a:tbl>
              <a:tblPr firstRow="1" bandRow="1">
                <a:tableStyleId>{5C22544A-7EE6-4342-B048-85BDC9FD1C3A}</a:tableStyleId>
              </a:tblPr>
              <a:tblGrid>
                <a:gridCol w="3048000"/>
                <a:gridCol w="3048000"/>
              </a:tblGrid>
              <a:tr h="789832">
                <a:tc>
                  <a:txBody>
                    <a:bodyPr/>
                    <a:lstStyle/>
                    <a:p>
                      <a:pPr algn="ctr">
                        <a:lnSpc>
                          <a:spcPct val="115000"/>
                        </a:lnSpc>
                        <a:spcAft>
                          <a:spcPts val="0"/>
                        </a:spcAft>
                      </a:pPr>
                      <a:endParaRPr lang="fr-FR" sz="2000" dirty="0">
                        <a:latin typeface="Calibri"/>
                        <a:ea typeface="Calibri"/>
                        <a:cs typeface="Arial"/>
                      </a:endParaRPr>
                    </a:p>
                    <a:p>
                      <a:pPr algn="ctr">
                        <a:lnSpc>
                          <a:spcPct val="115000"/>
                        </a:lnSpc>
                        <a:spcAft>
                          <a:spcPts val="0"/>
                        </a:spcAft>
                      </a:pPr>
                      <a:r>
                        <a:rPr lang="fr-FR" sz="2000" b="1" dirty="0">
                          <a:latin typeface="Times New Roman"/>
                          <a:ea typeface="Calibri"/>
                          <a:cs typeface="Arial"/>
                        </a:rPr>
                        <a:t>Les réponses proposées</a:t>
                      </a:r>
                      <a:r>
                        <a:rPr lang="fr-FR" sz="2000" dirty="0">
                          <a:latin typeface="Times New Roman"/>
                          <a:ea typeface="Calibri"/>
                          <a:cs typeface="Arial"/>
                        </a:rPr>
                        <a:t> :</a:t>
                      </a:r>
                      <a:endParaRPr lang="fr-FR" sz="2000" dirty="0">
                        <a:latin typeface="Calibri"/>
                        <a:ea typeface="Calibri"/>
                        <a:cs typeface="Arial"/>
                      </a:endParaRPr>
                    </a:p>
                  </a:txBody>
                  <a:tcPr marL="68580" marR="68580" marT="0" marB="0"/>
                </a:tc>
                <a:tc>
                  <a:txBody>
                    <a:bodyPr/>
                    <a:lstStyle/>
                    <a:p>
                      <a:pPr algn="ctr">
                        <a:lnSpc>
                          <a:spcPct val="115000"/>
                        </a:lnSpc>
                        <a:spcAft>
                          <a:spcPts val="0"/>
                        </a:spcAft>
                      </a:pPr>
                      <a:endParaRPr lang="fr-FR" sz="2000">
                        <a:latin typeface="Calibri"/>
                        <a:ea typeface="Calibri"/>
                        <a:cs typeface="Arial"/>
                      </a:endParaRPr>
                    </a:p>
                    <a:p>
                      <a:pPr algn="ctr">
                        <a:lnSpc>
                          <a:spcPct val="115000"/>
                        </a:lnSpc>
                        <a:spcAft>
                          <a:spcPts val="0"/>
                        </a:spcAft>
                      </a:pPr>
                      <a:r>
                        <a:rPr lang="fr-FR" sz="2000" b="1">
                          <a:latin typeface="Times New Roman"/>
                          <a:ea typeface="Calibri"/>
                          <a:cs typeface="Arial"/>
                        </a:rPr>
                        <a:t>Les pourcentages</a:t>
                      </a:r>
                      <a:r>
                        <a:rPr lang="fr-FR" sz="2000">
                          <a:latin typeface="Times New Roman"/>
                          <a:ea typeface="Calibri"/>
                          <a:cs typeface="Arial"/>
                        </a:rPr>
                        <a:t> :</a:t>
                      </a:r>
                      <a:endParaRPr lang="fr-FR" sz="2000">
                        <a:latin typeface="Calibri"/>
                        <a:ea typeface="Calibri"/>
                        <a:cs typeface="Arial"/>
                      </a:endParaRPr>
                    </a:p>
                  </a:txBody>
                  <a:tcPr marL="68580" marR="68580" marT="0" marB="0"/>
                </a:tc>
              </a:tr>
              <a:tr h="748092">
                <a:tc>
                  <a:txBody>
                    <a:bodyPr/>
                    <a:lstStyle/>
                    <a:p>
                      <a:pPr algn="ctr">
                        <a:lnSpc>
                          <a:spcPct val="115000"/>
                        </a:lnSpc>
                        <a:spcAft>
                          <a:spcPts val="0"/>
                        </a:spcAft>
                      </a:pPr>
                      <a:r>
                        <a:rPr lang="fr-FR" sz="2000" dirty="0">
                          <a:latin typeface="Times New Roman"/>
                          <a:ea typeface="Calibri"/>
                          <a:cs typeface="Arial"/>
                        </a:rPr>
                        <a:t>A-Oui</a:t>
                      </a:r>
                      <a:endParaRPr lang="fr-FR" sz="2000" dirty="0">
                        <a:latin typeface="Calibri"/>
                        <a:ea typeface="Calibri"/>
                        <a:cs typeface="Arial"/>
                      </a:endParaRPr>
                    </a:p>
                  </a:txBody>
                  <a:tcPr marL="68580" marR="68580" marT="0" marB="0"/>
                </a:tc>
                <a:tc>
                  <a:txBody>
                    <a:bodyPr/>
                    <a:lstStyle/>
                    <a:p>
                      <a:pPr algn="ctr">
                        <a:lnSpc>
                          <a:spcPct val="115000"/>
                        </a:lnSpc>
                        <a:spcAft>
                          <a:spcPts val="0"/>
                        </a:spcAft>
                      </a:pPr>
                      <a:r>
                        <a:rPr lang="fr-FR" sz="2000" dirty="0">
                          <a:latin typeface="Times New Roman"/>
                          <a:ea typeface="Calibri"/>
                          <a:cs typeface="Arial"/>
                        </a:rPr>
                        <a:t>100%</a:t>
                      </a:r>
                      <a:endParaRPr lang="fr-FR" sz="2000" dirty="0">
                        <a:latin typeface="Calibri"/>
                        <a:ea typeface="Calibri"/>
                        <a:cs typeface="Arial"/>
                      </a:endParaRPr>
                    </a:p>
                  </a:txBody>
                  <a:tcPr marL="68580" marR="68580" marT="0" marB="0"/>
                </a:tc>
              </a:tr>
              <a:tr h="748092">
                <a:tc>
                  <a:txBody>
                    <a:bodyPr/>
                    <a:lstStyle/>
                    <a:p>
                      <a:pPr algn="ctr">
                        <a:lnSpc>
                          <a:spcPct val="115000"/>
                        </a:lnSpc>
                        <a:spcAft>
                          <a:spcPts val="0"/>
                        </a:spcAft>
                      </a:pPr>
                      <a:r>
                        <a:rPr lang="fr-FR" sz="2000">
                          <a:latin typeface="Times New Roman"/>
                          <a:ea typeface="Calibri"/>
                          <a:cs typeface="Arial"/>
                        </a:rPr>
                        <a:t>B- Non </a:t>
                      </a:r>
                      <a:endParaRPr lang="fr-FR" sz="2000">
                        <a:latin typeface="Calibri"/>
                        <a:ea typeface="Calibri"/>
                        <a:cs typeface="Arial"/>
                      </a:endParaRPr>
                    </a:p>
                  </a:txBody>
                  <a:tcPr marL="68580" marR="68580" marT="0" marB="0"/>
                </a:tc>
                <a:tc>
                  <a:txBody>
                    <a:bodyPr/>
                    <a:lstStyle/>
                    <a:p>
                      <a:pPr algn="ctr">
                        <a:lnSpc>
                          <a:spcPct val="115000"/>
                        </a:lnSpc>
                        <a:spcAft>
                          <a:spcPts val="0"/>
                        </a:spcAft>
                      </a:pPr>
                      <a:r>
                        <a:rPr lang="fr-FR" sz="2000" dirty="0">
                          <a:latin typeface="Times New Roman"/>
                          <a:ea typeface="Calibri"/>
                          <a:cs typeface="Arial"/>
                        </a:rPr>
                        <a:t>00%</a:t>
                      </a:r>
                      <a:endParaRPr lang="fr-FR" sz="2000" dirty="0">
                        <a:latin typeface="Calibri"/>
                        <a:ea typeface="Calibri"/>
                        <a:cs typeface="Arial"/>
                      </a:endParaRPr>
                    </a:p>
                  </a:txBody>
                  <a:tcPr marL="68580" marR="68580" marT="0" marB="0"/>
                </a:tc>
              </a:tr>
            </a:tbl>
          </a:graphicData>
        </a:graphic>
      </p:graphicFrame>
    </p:spTree>
  </p:cSld>
  <p:clrMapOvr>
    <a:masterClrMapping/>
  </p:clrMapOvr>
  <p:transition>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3200" b="1" u="sng" dirty="0" smtClean="0">
                <a:latin typeface="Times New Roman" pitchFamily="18" charset="0"/>
                <a:cs typeface="Times New Roman" pitchFamily="18" charset="0"/>
              </a:rPr>
              <a:t>Commentaire n°7</a:t>
            </a:r>
            <a:r>
              <a:rPr lang="fr-FR" sz="3200" b="1" dirty="0" smtClean="0">
                <a:latin typeface="Times New Roman" pitchFamily="18" charset="0"/>
                <a:cs typeface="Times New Roman" pitchFamily="18" charset="0"/>
              </a:rPr>
              <a:t>: </a:t>
            </a:r>
          </a:p>
          <a:p>
            <a:r>
              <a:rPr lang="fr-FR" sz="3200" dirty="0" smtClean="0">
                <a:latin typeface="Times New Roman" pitchFamily="18" charset="0"/>
                <a:cs typeface="Times New Roman" pitchFamily="18" charset="0"/>
              </a:rPr>
              <a:t>Tous les étudiants  auprès desquels nous avons mené notre enquête pensent que la version numérique du dictionnaire des néologismes du professeur HADDADOU augmentera le taux d’utilisation de cet outil pédagogique. </a:t>
            </a:r>
            <a:endParaRPr lang="fr-FR" sz="3200" dirty="0">
              <a:latin typeface="Times New Roman" pitchFamily="18" charset="0"/>
              <a:cs typeface="Times New Roman" pitchFamily="18" charset="0"/>
            </a:endParaRPr>
          </a:p>
        </p:txBody>
      </p:sp>
      <p:sp>
        <p:nvSpPr>
          <p:cNvPr id="3" name="Titre 2"/>
          <p:cNvSpPr>
            <a:spLocks noGrp="1"/>
          </p:cNvSpPr>
          <p:nvPr>
            <p:ph type="title"/>
          </p:nvPr>
        </p:nvSpPr>
        <p:spPr/>
        <p:txBody>
          <a:bodyPr/>
          <a:lstStyle/>
          <a:p>
            <a:endParaRPr lang="fr-FR"/>
          </a:p>
        </p:txBody>
      </p:sp>
    </p:spTree>
  </p:cSld>
  <p:clrMapOvr>
    <a:masterClrMapping/>
  </p:clrMapOvr>
  <p:transition>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8- </a:t>
            </a:r>
            <a:r>
              <a:rPr lang="fr-FR" sz="3200" dirty="0" smtClean="0">
                <a:latin typeface="Times New Roman" pitchFamily="18" charset="0"/>
                <a:cs typeface="Times New Roman" pitchFamily="18" charset="0"/>
              </a:rPr>
              <a:t>Pourquoi les étudiants préfèrent-ils la version numérique du dictionnaire ?</a:t>
            </a:r>
          </a:p>
          <a:p>
            <a:endParaRPr lang="fr-FR" dirty="0"/>
          </a:p>
        </p:txBody>
      </p:sp>
      <p:sp>
        <p:nvSpPr>
          <p:cNvPr id="3" name="Titre 2"/>
          <p:cNvSpPr>
            <a:spLocks noGrp="1"/>
          </p:cNvSpPr>
          <p:nvPr>
            <p:ph type="title"/>
          </p:nvPr>
        </p:nvSpPr>
        <p:spPr/>
        <p:txBody>
          <a:bodyPr/>
          <a:lstStyle/>
          <a:p>
            <a:endParaRPr lang="fr-FR"/>
          </a:p>
        </p:txBody>
      </p:sp>
      <p:graphicFrame>
        <p:nvGraphicFramePr>
          <p:cNvPr id="4" name="Tableau 3"/>
          <p:cNvGraphicFramePr>
            <a:graphicFrameLocks noGrp="1"/>
          </p:cNvGraphicFramePr>
          <p:nvPr/>
        </p:nvGraphicFramePr>
        <p:xfrm>
          <a:off x="1524000" y="2857496"/>
          <a:ext cx="6096000" cy="3214712"/>
        </p:xfrm>
        <a:graphic>
          <a:graphicData uri="http://schemas.openxmlformats.org/drawingml/2006/table">
            <a:tbl>
              <a:tblPr firstRow="1" bandRow="1">
                <a:tableStyleId>{5C22544A-7EE6-4342-B048-85BDC9FD1C3A}</a:tableStyleId>
              </a:tblPr>
              <a:tblGrid>
                <a:gridCol w="3048000"/>
                <a:gridCol w="3048000"/>
              </a:tblGrid>
              <a:tr h="803678">
                <a:tc>
                  <a:txBody>
                    <a:bodyPr/>
                    <a:lstStyle/>
                    <a:p>
                      <a:pPr algn="ctr">
                        <a:lnSpc>
                          <a:spcPct val="115000"/>
                        </a:lnSpc>
                        <a:spcAft>
                          <a:spcPts val="0"/>
                        </a:spcAft>
                      </a:pPr>
                      <a:r>
                        <a:rPr lang="fr-FR" sz="2000" b="1" dirty="0">
                          <a:latin typeface="Times New Roman"/>
                          <a:ea typeface="Calibri"/>
                          <a:cs typeface="Arial"/>
                        </a:rPr>
                        <a:t>Les réponses proposées</a:t>
                      </a:r>
                      <a:r>
                        <a:rPr lang="fr-FR" sz="2000" dirty="0">
                          <a:latin typeface="Times New Roman"/>
                          <a:ea typeface="Calibri"/>
                          <a:cs typeface="Arial"/>
                        </a:rPr>
                        <a:t> :</a:t>
                      </a:r>
                      <a:endParaRPr lang="fr-FR" sz="2000" dirty="0">
                        <a:latin typeface="Calibri"/>
                        <a:ea typeface="Calibri"/>
                        <a:cs typeface="Arial"/>
                      </a:endParaRPr>
                    </a:p>
                  </a:txBody>
                  <a:tcPr marL="68580" marR="68580" marT="0" marB="0"/>
                </a:tc>
                <a:tc>
                  <a:txBody>
                    <a:bodyPr/>
                    <a:lstStyle/>
                    <a:p>
                      <a:pPr algn="ctr">
                        <a:lnSpc>
                          <a:spcPct val="115000"/>
                        </a:lnSpc>
                        <a:spcAft>
                          <a:spcPts val="0"/>
                        </a:spcAft>
                      </a:pPr>
                      <a:r>
                        <a:rPr lang="fr-FR" sz="2000" b="1" dirty="0">
                          <a:latin typeface="Times New Roman"/>
                          <a:ea typeface="Calibri"/>
                          <a:cs typeface="Arial"/>
                        </a:rPr>
                        <a:t>Les pourcentages :</a:t>
                      </a:r>
                      <a:endParaRPr lang="fr-FR" sz="2000" dirty="0">
                        <a:latin typeface="Calibri"/>
                        <a:ea typeface="Calibri"/>
                        <a:cs typeface="Arial"/>
                      </a:endParaRPr>
                    </a:p>
                  </a:txBody>
                  <a:tcPr marL="68580" marR="68580" marT="0" marB="0"/>
                </a:tc>
              </a:tr>
              <a:tr h="803678">
                <a:tc>
                  <a:txBody>
                    <a:bodyPr/>
                    <a:lstStyle/>
                    <a:p>
                      <a:pPr algn="ctr">
                        <a:lnSpc>
                          <a:spcPct val="115000"/>
                        </a:lnSpc>
                        <a:spcAft>
                          <a:spcPts val="0"/>
                        </a:spcAft>
                      </a:pPr>
                      <a:r>
                        <a:rPr lang="fr-FR" sz="2000" dirty="0">
                          <a:latin typeface="Times New Roman"/>
                          <a:ea typeface="Calibri"/>
                          <a:cs typeface="Arial"/>
                        </a:rPr>
                        <a:t>A- La recherche est plus pratique.</a:t>
                      </a:r>
                      <a:endParaRPr lang="fr-FR" sz="2000" dirty="0">
                        <a:latin typeface="Calibri"/>
                        <a:ea typeface="Calibri"/>
                        <a:cs typeface="Arial"/>
                      </a:endParaRPr>
                    </a:p>
                  </a:txBody>
                  <a:tcPr marL="68580" marR="68580" marT="0" marB="0"/>
                </a:tc>
                <a:tc>
                  <a:txBody>
                    <a:bodyPr/>
                    <a:lstStyle/>
                    <a:p>
                      <a:pPr algn="ctr">
                        <a:lnSpc>
                          <a:spcPct val="115000"/>
                        </a:lnSpc>
                        <a:spcAft>
                          <a:spcPts val="0"/>
                        </a:spcAft>
                      </a:pPr>
                      <a:r>
                        <a:rPr lang="fr-FR" sz="2000" dirty="0" smtClean="0">
                          <a:latin typeface="Times New Roman"/>
                          <a:ea typeface="Calibri"/>
                          <a:cs typeface="Arial"/>
                        </a:rPr>
                        <a:t>46%</a:t>
                      </a:r>
                      <a:endParaRPr lang="fr-FR" sz="2000" dirty="0">
                        <a:latin typeface="Calibri"/>
                        <a:ea typeface="Calibri"/>
                        <a:cs typeface="Arial"/>
                      </a:endParaRPr>
                    </a:p>
                  </a:txBody>
                  <a:tcPr marL="68580" marR="68580" marT="0" marB="0"/>
                </a:tc>
              </a:tr>
              <a:tr h="803678">
                <a:tc>
                  <a:txBody>
                    <a:bodyPr/>
                    <a:lstStyle/>
                    <a:p>
                      <a:pPr algn="ctr">
                        <a:lnSpc>
                          <a:spcPct val="115000"/>
                        </a:lnSpc>
                        <a:spcAft>
                          <a:spcPts val="0"/>
                        </a:spcAft>
                      </a:pPr>
                      <a:r>
                        <a:rPr lang="fr-FR" sz="2000" dirty="0">
                          <a:latin typeface="Times New Roman"/>
                          <a:ea typeface="Calibri"/>
                          <a:cs typeface="Arial"/>
                        </a:rPr>
                        <a:t>B- La recherche est plus facile.</a:t>
                      </a:r>
                      <a:endParaRPr lang="fr-FR" sz="2000" dirty="0">
                        <a:latin typeface="Calibri"/>
                        <a:ea typeface="Calibri"/>
                        <a:cs typeface="Arial"/>
                      </a:endParaRPr>
                    </a:p>
                  </a:txBody>
                  <a:tcPr marL="68580" marR="68580" marT="0" marB="0"/>
                </a:tc>
                <a:tc>
                  <a:txBody>
                    <a:bodyPr/>
                    <a:lstStyle/>
                    <a:p>
                      <a:pPr algn="ctr">
                        <a:lnSpc>
                          <a:spcPct val="115000"/>
                        </a:lnSpc>
                        <a:spcAft>
                          <a:spcPts val="0"/>
                        </a:spcAft>
                      </a:pPr>
                      <a:r>
                        <a:rPr lang="fr-FR" sz="2000" dirty="0" smtClean="0">
                          <a:latin typeface="Times New Roman"/>
                          <a:ea typeface="Calibri"/>
                          <a:cs typeface="Arial"/>
                        </a:rPr>
                        <a:t>14%</a:t>
                      </a:r>
                      <a:endParaRPr lang="fr-FR" sz="2000" dirty="0">
                        <a:latin typeface="Calibri"/>
                        <a:ea typeface="Calibri"/>
                        <a:cs typeface="Arial"/>
                      </a:endParaRPr>
                    </a:p>
                  </a:txBody>
                  <a:tcPr marL="68580" marR="68580" marT="0" marB="0"/>
                </a:tc>
              </a:tr>
              <a:tr h="803678">
                <a:tc>
                  <a:txBody>
                    <a:bodyPr/>
                    <a:lstStyle/>
                    <a:p>
                      <a:pPr algn="ctr">
                        <a:lnSpc>
                          <a:spcPct val="115000"/>
                        </a:lnSpc>
                        <a:spcAft>
                          <a:spcPts val="0"/>
                        </a:spcAft>
                      </a:pPr>
                      <a:r>
                        <a:rPr lang="fr-FR" sz="2000">
                          <a:latin typeface="Times New Roman"/>
                          <a:ea typeface="Calibri"/>
                          <a:cs typeface="Arial"/>
                        </a:rPr>
                        <a:t>C-La recherche est plus rapide.</a:t>
                      </a:r>
                      <a:endParaRPr lang="fr-FR" sz="2000">
                        <a:latin typeface="Calibri"/>
                        <a:ea typeface="Calibri"/>
                        <a:cs typeface="Arial"/>
                      </a:endParaRPr>
                    </a:p>
                  </a:txBody>
                  <a:tcPr marL="68580" marR="68580" marT="0" marB="0"/>
                </a:tc>
                <a:tc>
                  <a:txBody>
                    <a:bodyPr/>
                    <a:lstStyle/>
                    <a:p>
                      <a:pPr algn="ctr">
                        <a:lnSpc>
                          <a:spcPct val="115000"/>
                        </a:lnSpc>
                        <a:spcAft>
                          <a:spcPts val="0"/>
                        </a:spcAft>
                      </a:pPr>
                      <a:r>
                        <a:rPr lang="fr-FR" sz="2000" dirty="0">
                          <a:latin typeface="Times New Roman"/>
                          <a:ea typeface="Calibri"/>
                          <a:cs typeface="Arial"/>
                        </a:rPr>
                        <a:t>40%</a:t>
                      </a:r>
                      <a:endParaRPr lang="fr-FR" sz="2000" dirty="0">
                        <a:latin typeface="Calibri"/>
                        <a:ea typeface="Calibri"/>
                        <a:cs typeface="Arial"/>
                      </a:endParaRPr>
                    </a:p>
                  </a:txBody>
                  <a:tcPr marL="68580" marR="68580" marT="0" marB="0"/>
                </a:tc>
              </a:tr>
            </a:tbl>
          </a:graphicData>
        </a:graphic>
      </p:graphicFrame>
    </p:spTree>
  </p:cSld>
  <p:clrMapOvr>
    <a:masterClrMapping/>
  </p:clrMapOvr>
  <p:transition>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u="sng" dirty="0" err="1" smtClean="0">
                <a:latin typeface="Times New Roman" pitchFamily="18" charset="0"/>
                <a:cs typeface="Times New Roman" pitchFamily="18" charset="0"/>
              </a:rPr>
              <a:t>Commentairen</a:t>
            </a:r>
            <a:r>
              <a:rPr lang="fr-FR" b="1" u="sng" dirty="0" smtClean="0">
                <a:latin typeface="Times New Roman" pitchFamily="18" charset="0"/>
                <a:cs typeface="Times New Roman" pitchFamily="18" charset="0"/>
              </a:rPr>
              <a:t>°8 </a:t>
            </a:r>
            <a:r>
              <a:rPr lang="fr-FR" b="1" dirty="0" smtClean="0">
                <a:latin typeface="Times New Roman" pitchFamily="18" charset="0"/>
                <a:cs typeface="Times New Roman" pitchFamily="18" charset="0"/>
              </a:rPr>
              <a:t>: </a:t>
            </a:r>
          </a:p>
          <a:p>
            <a:r>
              <a:rPr lang="fr-FR" dirty="0" smtClean="0">
                <a:latin typeface="Times New Roman" pitchFamily="18" charset="0"/>
                <a:cs typeface="Times New Roman" pitchFamily="18" charset="0"/>
              </a:rPr>
              <a:t>Les étudiants du département de langue et culture amazighe, pensent que la version numérique du dictionnaire des néologismes du professeur HADDADOU, va rendre la recherche plus pratique avec un taux de 46%  et plus rapide avec un taux de 40%. Le reste des étudiants disent que la recherche numérique sera également plus facile.</a:t>
            </a:r>
          </a:p>
          <a:p>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lstStyle/>
          <a:p>
            <a:endParaRPr lang="fr-FR"/>
          </a:p>
        </p:txBody>
      </p:sp>
    </p:spTree>
  </p:cSld>
  <p:clrMapOvr>
    <a:masterClrMapping/>
  </p:clrMapOvr>
  <p:transition>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FR" dirty="0" smtClean="0">
              <a:solidFill>
                <a:schemeClr val="bg2">
                  <a:lumMod val="50000"/>
                </a:schemeClr>
              </a:solidFill>
              <a:latin typeface="Times New Roman" pitchFamily="18" charset="0"/>
              <a:cs typeface="Times New Roman" pitchFamily="18" charset="0"/>
            </a:endParaRPr>
          </a:p>
          <a:p>
            <a:endParaRPr lang="fr-FR" dirty="0" smtClean="0"/>
          </a:p>
          <a:p>
            <a:r>
              <a:rPr lang="fr-FR" dirty="0" smtClean="0">
                <a:latin typeface="Times New Roman" pitchFamily="18" charset="0"/>
                <a:cs typeface="Times New Roman" pitchFamily="18" charset="0"/>
              </a:rPr>
              <a:t>Un questionnaire a été conçu dans le cadre de la réalisation d’une enquête de terrain permettant de montrer l’apport du dictionnaire des néologismes du professeur HADDADOU dans l’activité pédagogique chez les enseignants du département de langue et culture amazighe de l’université de Tizi-Ouzou.</a:t>
            </a:r>
          </a:p>
          <a:p>
            <a:pPr lvl="0"/>
            <a:endParaRPr lang="fr-FR" dirty="0" smtClean="0"/>
          </a:p>
          <a:p>
            <a:endParaRPr lang="fr-FR" dirty="0">
              <a:solidFill>
                <a:schemeClr val="bg2">
                  <a:lumMod val="50000"/>
                </a:schemeClr>
              </a:solidFill>
              <a:latin typeface="Times New Roman" pitchFamily="18" charset="0"/>
              <a:cs typeface="Times New Roman" pitchFamily="18" charset="0"/>
            </a:endParaRPr>
          </a:p>
        </p:txBody>
      </p:sp>
      <p:sp>
        <p:nvSpPr>
          <p:cNvPr id="3" name="Titre 2"/>
          <p:cNvSpPr>
            <a:spLocks noGrp="1"/>
          </p:cNvSpPr>
          <p:nvPr>
            <p:ph type="title"/>
          </p:nvPr>
        </p:nvSpPr>
        <p:spPr>
          <a:xfrm>
            <a:off x="457200" y="274638"/>
            <a:ext cx="8291264" cy="1570186"/>
          </a:xfrm>
          <a:solidFill>
            <a:schemeClr val="bg2">
              <a:lumMod val="75000"/>
            </a:schemeClr>
          </a:solidFill>
        </p:spPr>
        <p:txBody>
          <a:bodyPr>
            <a:noAutofit/>
          </a:bodyPr>
          <a:lstStyle/>
          <a:p>
            <a:pPr algn="ctr"/>
            <a:r>
              <a:rPr lang="fr-FR" sz="3600" dirty="0" smtClean="0">
                <a:solidFill>
                  <a:schemeClr val="tx1"/>
                </a:solidFill>
                <a:latin typeface="Times New Roman" pitchFamily="18" charset="0"/>
                <a:cs typeface="Times New Roman" pitchFamily="18" charset="0"/>
              </a:rPr>
              <a:t>L’importance de l’usage du dictionnaire du professeur </a:t>
            </a:r>
            <a:r>
              <a:rPr lang="fr-FR" sz="3600" dirty="0" err="1" smtClean="0">
                <a:solidFill>
                  <a:schemeClr val="tx1"/>
                </a:solidFill>
                <a:latin typeface="Times New Roman" pitchFamily="18" charset="0"/>
                <a:cs typeface="Times New Roman" pitchFamily="18" charset="0"/>
              </a:rPr>
              <a:t>Haddadou</a:t>
            </a:r>
            <a:r>
              <a:rPr lang="fr-FR" sz="3600" dirty="0" smtClean="0">
                <a:solidFill>
                  <a:schemeClr val="tx1"/>
                </a:solidFill>
                <a:latin typeface="Times New Roman" pitchFamily="18" charset="0"/>
                <a:cs typeface="Times New Roman" pitchFamily="18" charset="0"/>
              </a:rPr>
              <a:t> chez les enseignants</a:t>
            </a:r>
            <a:endParaRPr lang="fr-FR" sz="3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276988829"/>
      </p:ext>
    </p:extLst>
  </p:cSld>
  <p:clrMapOvr>
    <a:masterClrMapping/>
  </p:clrMapOvr>
  <p:transition>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latin typeface="Times New Roman" pitchFamily="18" charset="0"/>
                <a:cs typeface="Times New Roman" pitchFamily="18" charset="0"/>
              </a:rPr>
              <a:t>Les données sont examinées et classées de la manière suivante : </a:t>
            </a:r>
          </a:p>
          <a:p>
            <a:r>
              <a:rPr lang="fr-FR" dirty="0" smtClean="0">
                <a:latin typeface="Times New Roman" pitchFamily="18" charset="0"/>
                <a:cs typeface="Times New Roman" pitchFamily="18" charset="0"/>
              </a:rPr>
              <a:t>1-Est-ce que vous utilisez le dictionnaire des néologismes de HADDADOU dans la préparation des cours ?</a:t>
            </a:r>
          </a:p>
          <a:p>
            <a:pPr>
              <a:buNone/>
            </a:pPr>
            <a:endParaRPr lang="fr-FR" dirty="0" smtClean="0"/>
          </a:p>
          <a:p>
            <a:endParaRPr lang="fr-FR" dirty="0"/>
          </a:p>
        </p:txBody>
      </p:sp>
      <p:sp>
        <p:nvSpPr>
          <p:cNvPr id="3" name="Titre 2"/>
          <p:cNvSpPr>
            <a:spLocks noGrp="1"/>
          </p:cNvSpPr>
          <p:nvPr>
            <p:ph type="title"/>
          </p:nvPr>
        </p:nvSpPr>
        <p:spPr/>
        <p:txBody>
          <a:bodyPr/>
          <a:lstStyle/>
          <a:p>
            <a:endParaRPr lang="fr-FR"/>
          </a:p>
        </p:txBody>
      </p:sp>
      <p:graphicFrame>
        <p:nvGraphicFramePr>
          <p:cNvPr id="4" name="Tableau 3"/>
          <p:cNvGraphicFramePr>
            <a:graphicFrameLocks noGrp="1"/>
          </p:cNvGraphicFramePr>
          <p:nvPr/>
        </p:nvGraphicFramePr>
        <p:xfrm>
          <a:off x="1524000" y="3571876"/>
          <a:ext cx="6096000" cy="1785950"/>
        </p:xfrm>
        <a:graphic>
          <a:graphicData uri="http://schemas.openxmlformats.org/drawingml/2006/table">
            <a:tbl>
              <a:tblPr firstRow="1" bandRow="1">
                <a:tableStyleId>{5C22544A-7EE6-4342-B048-85BDC9FD1C3A}</a:tableStyleId>
              </a:tblPr>
              <a:tblGrid>
                <a:gridCol w="3048000"/>
                <a:gridCol w="3048000"/>
              </a:tblGrid>
              <a:tr h="892975">
                <a:tc>
                  <a:txBody>
                    <a:bodyPr/>
                    <a:lstStyle/>
                    <a:p>
                      <a:pPr marL="457200" algn="ctr">
                        <a:lnSpc>
                          <a:spcPct val="115000"/>
                        </a:lnSpc>
                        <a:spcAft>
                          <a:spcPts val="0"/>
                        </a:spcAft>
                      </a:pPr>
                      <a:endParaRPr lang="fr-FR" sz="2000" dirty="0" smtClean="0">
                        <a:solidFill>
                          <a:schemeClr val="tx1"/>
                        </a:solidFill>
                        <a:latin typeface="Times New Roman" pitchFamily="18" charset="0"/>
                        <a:ea typeface="Times New Roman"/>
                        <a:cs typeface="Times New Roman" pitchFamily="18" charset="0"/>
                      </a:endParaRPr>
                    </a:p>
                    <a:p>
                      <a:pPr marL="457200" algn="ctr">
                        <a:lnSpc>
                          <a:spcPct val="115000"/>
                        </a:lnSpc>
                        <a:spcAft>
                          <a:spcPts val="0"/>
                        </a:spcAft>
                      </a:pPr>
                      <a:r>
                        <a:rPr lang="fr-FR" sz="2000" dirty="0" smtClean="0">
                          <a:solidFill>
                            <a:schemeClr val="tx1"/>
                          </a:solidFill>
                          <a:latin typeface="Times New Roman" pitchFamily="18" charset="0"/>
                          <a:ea typeface="Times New Roman"/>
                          <a:cs typeface="Times New Roman" pitchFamily="18" charset="0"/>
                        </a:rPr>
                        <a:t>OUI</a:t>
                      </a:r>
                      <a:endParaRPr lang="fr-FR" sz="20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marL="457200" algn="ctr">
                        <a:lnSpc>
                          <a:spcPct val="115000"/>
                        </a:lnSpc>
                        <a:spcAft>
                          <a:spcPts val="0"/>
                        </a:spcAft>
                      </a:pPr>
                      <a:endParaRPr lang="fr-FR" sz="2000" dirty="0" smtClean="0">
                        <a:solidFill>
                          <a:schemeClr val="tx1"/>
                        </a:solidFill>
                        <a:latin typeface="Times New Roman" pitchFamily="18" charset="0"/>
                        <a:ea typeface="Times New Roman"/>
                        <a:cs typeface="Times New Roman" pitchFamily="18" charset="0"/>
                      </a:endParaRPr>
                    </a:p>
                    <a:p>
                      <a:pPr marL="457200" algn="ctr">
                        <a:lnSpc>
                          <a:spcPct val="115000"/>
                        </a:lnSpc>
                        <a:spcAft>
                          <a:spcPts val="0"/>
                        </a:spcAft>
                      </a:pPr>
                      <a:r>
                        <a:rPr lang="fr-FR" sz="2000" dirty="0" smtClean="0">
                          <a:solidFill>
                            <a:schemeClr val="tx1"/>
                          </a:solidFill>
                          <a:latin typeface="Times New Roman" pitchFamily="18" charset="0"/>
                          <a:ea typeface="Times New Roman"/>
                          <a:cs typeface="Times New Roman" pitchFamily="18" charset="0"/>
                        </a:rPr>
                        <a:t>NON</a:t>
                      </a:r>
                      <a:endParaRPr lang="fr-FR" sz="2000" dirty="0">
                        <a:solidFill>
                          <a:schemeClr val="tx1"/>
                        </a:solidFill>
                        <a:latin typeface="Times New Roman" pitchFamily="18" charset="0"/>
                        <a:ea typeface="Times New Roman"/>
                        <a:cs typeface="Times New Roman" pitchFamily="18" charset="0"/>
                      </a:endParaRPr>
                    </a:p>
                  </a:txBody>
                  <a:tcPr marL="68580" marR="68580" marT="0" marB="0"/>
                </a:tc>
              </a:tr>
              <a:tr h="892975">
                <a:tc>
                  <a:txBody>
                    <a:bodyPr/>
                    <a:lstStyle/>
                    <a:p>
                      <a:pPr marL="457200" algn="ctr">
                        <a:lnSpc>
                          <a:spcPct val="115000"/>
                        </a:lnSpc>
                        <a:spcAft>
                          <a:spcPts val="0"/>
                        </a:spcAft>
                      </a:pPr>
                      <a:r>
                        <a:rPr lang="fr-FR" sz="2000" smtClean="0">
                          <a:solidFill>
                            <a:schemeClr val="tx1"/>
                          </a:solidFill>
                          <a:latin typeface="Times New Roman" pitchFamily="18" charset="0"/>
                          <a:ea typeface="Times New Roman"/>
                          <a:cs typeface="Times New Roman" pitchFamily="18" charset="0"/>
                        </a:rPr>
                        <a:t>87%</a:t>
                      </a:r>
                      <a:endParaRPr lang="fr-FR" sz="2000">
                        <a:solidFill>
                          <a:schemeClr val="tx1"/>
                        </a:solidFill>
                        <a:latin typeface="Times New Roman" pitchFamily="18" charset="0"/>
                        <a:ea typeface="Times New Roman"/>
                        <a:cs typeface="Times New Roman" pitchFamily="18" charset="0"/>
                      </a:endParaRPr>
                    </a:p>
                  </a:txBody>
                  <a:tcPr marL="68580" marR="68580" marT="0" marB="0"/>
                </a:tc>
                <a:tc>
                  <a:txBody>
                    <a:bodyPr/>
                    <a:lstStyle/>
                    <a:p>
                      <a:pPr marL="457200" algn="ctr">
                        <a:lnSpc>
                          <a:spcPct val="115000"/>
                        </a:lnSpc>
                        <a:spcAft>
                          <a:spcPts val="0"/>
                        </a:spcAft>
                      </a:pPr>
                      <a:r>
                        <a:rPr lang="fr-FR" sz="2000" dirty="0" smtClean="0">
                          <a:solidFill>
                            <a:schemeClr val="tx1"/>
                          </a:solidFill>
                          <a:latin typeface="Times New Roman" pitchFamily="18" charset="0"/>
                          <a:ea typeface="Times New Roman"/>
                          <a:cs typeface="Times New Roman" pitchFamily="18" charset="0"/>
                        </a:rPr>
                        <a:t>13¨%</a:t>
                      </a:r>
                      <a:endParaRPr lang="fr-FR" sz="2000" dirty="0">
                        <a:solidFill>
                          <a:schemeClr val="tx1"/>
                        </a:solidFill>
                        <a:latin typeface="Times New Roman" pitchFamily="18" charset="0"/>
                        <a:ea typeface="Times New Roman"/>
                        <a:cs typeface="Times New Roman" pitchFamily="18" charset="0"/>
                      </a:endParaRPr>
                    </a:p>
                  </a:txBody>
                  <a:tcPr marL="68580" marR="68580" marT="0" marB="0"/>
                </a:tc>
              </a:tr>
            </a:tbl>
          </a:graphicData>
        </a:graphic>
      </p:graphicFrame>
    </p:spTree>
  </p:cSld>
  <p:clrMapOvr>
    <a:masterClrMapping/>
  </p:clrMapOvr>
  <p:transition>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latin typeface="Times New Roman" pitchFamily="18" charset="0"/>
                <a:cs typeface="Times New Roman" pitchFamily="18" charset="0"/>
              </a:rPr>
              <a:t>Nous avons constaté que le nombre des enseignants qui utilisent le dictionnaire atteint 87%  et cela montre que le dictionnaire constitue un document pédagogique nécessaire dans la préparation des cours.</a:t>
            </a:r>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lstStyle/>
          <a:p>
            <a:endParaRPr lang="fr-FR"/>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latin typeface="Times New Roman" pitchFamily="18" charset="0"/>
                <a:cs typeface="Times New Roman" pitchFamily="18" charset="0"/>
              </a:rPr>
              <a:t>Notre travail s’articulera en trois grandes parties : </a:t>
            </a:r>
          </a:p>
          <a:p>
            <a:pPr lvl="1"/>
            <a:r>
              <a:rPr lang="fr-FR" dirty="0" smtClean="0">
                <a:latin typeface="Times New Roman" pitchFamily="18" charset="0"/>
                <a:cs typeface="Times New Roman" pitchFamily="18" charset="0"/>
              </a:rPr>
              <a:t>Nous allons d’abord présenter une brève bibliographie du professeur HADDADOU Mohand Akli, puis un  aperçu de son dictionnaire trilingue des néologismes ( tamazight tatrart ).</a:t>
            </a:r>
          </a:p>
          <a:p>
            <a:pPr lvl="1">
              <a:buNone/>
            </a:pPr>
            <a:endParaRPr lang="fr-FR" dirty="0" smtClean="0">
              <a:latin typeface="Times New Roman" pitchFamily="18" charset="0"/>
              <a:cs typeface="Times New Roman" pitchFamily="18" charset="0"/>
            </a:endParaRPr>
          </a:p>
          <a:p>
            <a:pPr lvl="1"/>
            <a:r>
              <a:rPr lang="fr-FR" dirty="0" smtClean="0">
                <a:latin typeface="Times New Roman" pitchFamily="18" charset="0"/>
                <a:cs typeface="Times New Roman" pitchFamily="18" charset="0"/>
              </a:rPr>
              <a:t>Ensuite, nous allons montrer l’apport du dictionnaire des néologismes du Professeur HADDADOU dans l’activité pédagogique.</a:t>
            </a:r>
          </a:p>
          <a:p>
            <a:pPr lvl="1"/>
            <a:endParaRPr lang="fr-FR" dirty="0" smtClean="0">
              <a:latin typeface="Times New Roman" pitchFamily="18" charset="0"/>
              <a:cs typeface="Times New Roman" pitchFamily="18" charset="0"/>
            </a:endParaRPr>
          </a:p>
          <a:p>
            <a:pPr lvl="1"/>
            <a:r>
              <a:rPr lang="fr-FR" dirty="0" smtClean="0">
                <a:latin typeface="Times New Roman" pitchFamily="18" charset="0"/>
                <a:cs typeface="Times New Roman" pitchFamily="18" charset="0"/>
              </a:rPr>
              <a:t>Enfin, nous présenterons l’importance de l’exploitation de ce dictionnaire  en version papier et numérique.</a:t>
            </a:r>
          </a:p>
          <a:p>
            <a:pPr>
              <a:buNone/>
            </a:pPr>
            <a:endParaRPr lang="fr-FR" dirty="0" smtClean="0">
              <a:latin typeface="Times New Roman" pitchFamily="18" charset="0"/>
              <a:cs typeface="Times New Roman" pitchFamily="18" charset="0"/>
            </a:endParaRPr>
          </a:p>
        </p:txBody>
      </p:sp>
      <p:sp>
        <p:nvSpPr>
          <p:cNvPr id="2" name="Titre 1"/>
          <p:cNvSpPr>
            <a:spLocks noGrp="1"/>
          </p:cNvSpPr>
          <p:nvPr>
            <p:ph type="title"/>
          </p:nvPr>
        </p:nvSpPr>
        <p:spPr>
          <a:solidFill>
            <a:schemeClr val="accent1">
              <a:lumMod val="60000"/>
              <a:lumOff val="40000"/>
            </a:schemeClr>
          </a:solidFill>
        </p:spPr>
        <p:txBody>
          <a:bodyPr>
            <a:normAutofit/>
          </a:bodyPr>
          <a:lstStyle/>
          <a:p>
            <a:pPr algn="ctr"/>
            <a:r>
              <a:rPr lang="fr-FR" sz="4800" dirty="0" smtClean="0">
                <a:solidFill>
                  <a:schemeClr val="tx1"/>
                </a:solidFill>
                <a:latin typeface="Times New Roman" pitchFamily="18" charset="0"/>
                <a:cs typeface="Times New Roman" pitchFamily="18" charset="0"/>
              </a:rPr>
              <a:t>Plan de l’exposé</a:t>
            </a:r>
            <a:endParaRPr lang="fr-FR" sz="4800" dirty="0">
              <a:solidFill>
                <a:schemeClr val="tx1"/>
              </a:solidFill>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grpId="0" nodeType="clickEffect">
                                  <p:stCondLst>
                                    <p:cond delay="0"/>
                                  </p:stCondLst>
                                  <p:childTnLst>
                                    <p:set>
                                      <p:cBhvr override="childStyle">
                                        <p:cTn id="6" dur="indefinite"/>
                                        <p:tgtEl>
                                          <p:spTgt spid="3">
                                            <p:txEl>
                                              <p:pRg st="0" end="0"/>
                                            </p:txEl>
                                          </p:spTgt>
                                        </p:tgtEl>
                                        <p:attrNameLst>
                                          <p:attrName>style.fontStyle</p:attrName>
                                        </p:attrNameLst>
                                      </p:cBhvr>
                                      <p:to>
                                        <p:strVal val="normal"/>
                                      </p:to>
                                    </p:set>
                                    <p:set>
                                      <p:cBhvr override="childStyle">
                                        <p:cTn id="7" dur="indefinite"/>
                                        <p:tgtEl>
                                          <p:spTgt spid="3">
                                            <p:txEl>
                                              <p:pRg st="0" end="0"/>
                                            </p:txEl>
                                          </p:spTgt>
                                        </p:tgtEl>
                                        <p:attrNameLst>
                                          <p:attrName>style.fontWeight</p:attrName>
                                        </p:attrNameLst>
                                      </p:cBhvr>
                                      <p:to>
                                        <p:strVal val="bold"/>
                                      </p:to>
                                    </p:set>
                                    <p:set>
                                      <p:cBhvr override="childStyle">
                                        <p:cTn id="8" dur="indefinite"/>
                                        <p:tgtEl>
                                          <p:spTgt spid="3">
                                            <p:txEl>
                                              <p:pRg st="0" end="0"/>
                                            </p:txEl>
                                          </p:spTgt>
                                        </p:tgtEl>
                                        <p:attrNameLst>
                                          <p:attrName>style.textDecorationUnderline</p:attrName>
                                        </p:attrNameLst>
                                      </p:cBhvr>
                                      <p:to>
                                        <p:strVal val="false"/>
                                      </p:to>
                                    </p:set>
                                  </p:childTnLst>
                                </p:cTn>
                              </p:par>
                              <p:par>
                                <p:cTn id="9" presetID="5" presetClass="emph" presetSubtype="1" grpId="0" nodeType="withEffect">
                                  <p:stCondLst>
                                    <p:cond delay="0"/>
                                  </p:stCondLst>
                                  <p:childTnLst>
                                    <p:set>
                                      <p:cBhvr override="childStyle">
                                        <p:cTn id="10" dur="indefinite"/>
                                        <p:tgtEl>
                                          <p:spTgt spid="3">
                                            <p:txEl>
                                              <p:pRg st="1" end="1"/>
                                            </p:txEl>
                                          </p:spTgt>
                                        </p:tgtEl>
                                        <p:attrNameLst>
                                          <p:attrName>style.fontStyle</p:attrName>
                                        </p:attrNameLst>
                                      </p:cBhvr>
                                      <p:to>
                                        <p:strVal val="normal"/>
                                      </p:to>
                                    </p:set>
                                    <p:set>
                                      <p:cBhvr override="childStyle">
                                        <p:cTn id="11" dur="indefinite"/>
                                        <p:tgtEl>
                                          <p:spTgt spid="3">
                                            <p:txEl>
                                              <p:pRg st="1" end="1"/>
                                            </p:txEl>
                                          </p:spTgt>
                                        </p:tgtEl>
                                        <p:attrNameLst>
                                          <p:attrName>style.fontWeight</p:attrName>
                                        </p:attrNameLst>
                                      </p:cBhvr>
                                      <p:to>
                                        <p:strVal val="bold"/>
                                      </p:to>
                                    </p:set>
                                    <p:set>
                                      <p:cBhvr override="childStyle">
                                        <p:cTn id="12" dur="indefinite"/>
                                        <p:tgtEl>
                                          <p:spTgt spid="3">
                                            <p:txEl>
                                              <p:pRg st="1" end="1"/>
                                            </p:txEl>
                                          </p:spTgt>
                                        </p:tgtEl>
                                        <p:attrNameLst>
                                          <p:attrName>style.textDecorationUnderline</p:attrName>
                                        </p:attrNameLst>
                                      </p:cBhvr>
                                      <p:to>
                                        <p:strVal val="false"/>
                                      </p:to>
                                    </p:set>
                                  </p:childTnLst>
                                </p:cTn>
                              </p:par>
                              <p:par>
                                <p:cTn id="13" presetID="5" presetClass="emph" presetSubtype="1" grpId="0" nodeType="withEffect">
                                  <p:stCondLst>
                                    <p:cond delay="0"/>
                                  </p:stCondLst>
                                  <p:childTnLst>
                                    <p:set>
                                      <p:cBhvr override="childStyle">
                                        <p:cTn id="14" dur="indefinite"/>
                                        <p:tgtEl>
                                          <p:spTgt spid="3">
                                            <p:txEl>
                                              <p:pRg st="3" end="3"/>
                                            </p:txEl>
                                          </p:spTgt>
                                        </p:tgtEl>
                                        <p:attrNameLst>
                                          <p:attrName>style.fontStyle</p:attrName>
                                        </p:attrNameLst>
                                      </p:cBhvr>
                                      <p:to>
                                        <p:strVal val="normal"/>
                                      </p:to>
                                    </p:set>
                                    <p:set>
                                      <p:cBhvr override="childStyle">
                                        <p:cTn id="15" dur="indefinite"/>
                                        <p:tgtEl>
                                          <p:spTgt spid="3">
                                            <p:txEl>
                                              <p:pRg st="3" end="3"/>
                                            </p:txEl>
                                          </p:spTgt>
                                        </p:tgtEl>
                                        <p:attrNameLst>
                                          <p:attrName>style.fontWeight</p:attrName>
                                        </p:attrNameLst>
                                      </p:cBhvr>
                                      <p:to>
                                        <p:strVal val="bold"/>
                                      </p:to>
                                    </p:set>
                                    <p:set>
                                      <p:cBhvr override="childStyle">
                                        <p:cTn id="16" dur="indefinite"/>
                                        <p:tgtEl>
                                          <p:spTgt spid="3">
                                            <p:txEl>
                                              <p:pRg st="3" end="3"/>
                                            </p:txEl>
                                          </p:spTgt>
                                        </p:tgtEl>
                                        <p:attrNameLst>
                                          <p:attrName>style.textDecorationUnderline</p:attrName>
                                        </p:attrNameLst>
                                      </p:cBhvr>
                                      <p:to>
                                        <p:strVal val="false"/>
                                      </p:to>
                                    </p:set>
                                  </p:childTnLst>
                                </p:cTn>
                              </p:par>
                              <p:par>
                                <p:cTn id="17" presetID="5" presetClass="emph" presetSubtype="1" grpId="0" nodeType="withEffect">
                                  <p:stCondLst>
                                    <p:cond delay="0"/>
                                  </p:stCondLst>
                                  <p:childTnLst>
                                    <p:set>
                                      <p:cBhvr override="childStyle">
                                        <p:cTn id="18" dur="indefinite"/>
                                        <p:tgtEl>
                                          <p:spTgt spid="3">
                                            <p:txEl>
                                              <p:pRg st="5" end="5"/>
                                            </p:txEl>
                                          </p:spTgt>
                                        </p:tgtEl>
                                        <p:attrNameLst>
                                          <p:attrName>style.fontStyle</p:attrName>
                                        </p:attrNameLst>
                                      </p:cBhvr>
                                      <p:to>
                                        <p:strVal val="normal"/>
                                      </p:to>
                                    </p:set>
                                    <p:set>
                                      <p:cBhvr override="childStyle">
                                        <p:cTn id="19" dur="indefinite"/>
                                        <p:tgtEl>
                                          <p:spTgt spid="3">
                                            <p:txEl>
                                              <p:pRg st="5" end="5"/>
                                            </p:txEl>
                                          </p:spTgt>
                                        </p:tgtEl>
                                        <p:attrNameLst>
                                          <p:attrName>style.fontWeight</p:attrName>
                                        </p:attrNameLst>
                                      </p:cBhvr>
                                      <p:to>
                                        <p:strVal val="bold"/>
                                      </p:to>
                                    </p:set>
                                    <p:set>
                                      <p:cBhvr override="childStyle">
                                        <p:cTn id="20" dur="indefinite"/>
                                        <p:tgtEl>
                                          <p:spTgt spid="3">
                                            <p:txEl>
                                              <p:pRg st="5" end="5"/>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lvl="0"/>
            <a:r>
              <a:rPr lang="fr-FR" dirty="0" smtClean="0">
                <a:latin typeface="Times New Roman" pitchFamily="18" charset="0"/>
                <a:cs typeface="Times New Roman" pitchFamily="18" charset="0"/>
              </a:rPr>
              <a:t>À quelle fréquence ?</a:t>
            </a:r>
          </a:p>
          <a:p>
            <a:pPr lvl="0"/>
            <a:endParaRPr lang="fr-FR" dirty="0" smtClean="0">
              <a:latin typeface="Times New Roman" pitchFamily="18" charset="0"/>
              <a:cs typeface="Times New Roman" pitchFamily="18" charset="0"/>
            </a:endParaRPr>
          </a:p>
          <a:p>
            <a:pPr lvl="0"/>
            <a:endParaRPr lang="fr-FR" dirty="0" smtClean="0">
              <a:latin typeface="Times New Roman" pitchFamily="18" charset="0"/>
              <a:cs typeface="Times New Roman" pitchFamily="18" charset="0"/>
            </a:endParaRPr>
          </a:p>
          <a:p>
            <a:pPr lvl="0"/>
            <a:endParaRPr lang="fr-FR" dirty="0" smtClean="0">
              <a:latin typeface="Times New Roman" pitchFamily="18" charset="0"/>
              <a:cs typeface="Times New Roman" pitchFamily="18" charset="0"/>
            </a:endParaRPr>
          </a:p>
          <a:p>
            <a:pPr lvl="0"/>
            <a:endParaRPr lang="fr-FR" dirty="0" smtClean="0">
              <a:latin typeface="Times New Roman" pitchFamily="18" charset="0"/>
              <a:cs typeface="Times New Roman" pitchFamily="18" charset="0"/>
            </a:endParaRPr>
          </a:p>
          <a:p>
            <a:pPr lvl="0"/>
            <a:endParaRPr lang="fr-FR" dirty="0" smtClean="0">
              <a:latin typeface="Times New Roman" pitchFamily="18" charset="0"/>
              <a:cs typeface="Times New Roman" pitchFamily="18" charset="0"/>
            </a:endParaRPr>
          </a:p>
          <a:p>
            <a:pPr lvl="0"/>
            <a:endParaRPr lang="fr-FR" dirty="0" smtClean="0">
              <a:latin typeface="Times New Roman" pitchFamily="18" charset="0"/>
              <a:cs typeface="Times New Roman" pitchFamily="18" charset="0"/>
            </a:endParaRPr>
          </a:p>
          <a:p>
            <a:pPr lvl="0"/>
            <a:r>
              <a:rPr lang="fr-FR" dirty="0" smtClean="0">
                <a:latin typeface="Times New Roman" pitchFamily="18" charset="0"/>
                <a:cs typeface="Times New Roman" pitchFamily="18" charset="0"/>
              </a:rPr>
              <a:t>Ces pourcentages prouvent que les enseignants utilisent le dictionnaire de manière fréquente.</a:t>
            </a:r>
          </a:p>
          <a:p>
            <a:endParaRPr lang="fr-FR" dirty="0"/>
          </a:p>
        </p:txBody>
      </p:sp>
      <p:sp>
        <p:nvSpPr>
          <p:cNvPr id="3" name="Titre 2"/>
          <p:cNvSpPr>
            <a:spLocks noGrp="1"/>
          </p:cNvSpPr>
          <p:nvPr>
            <p:ph type="title"/>
          </p:nvPr>
        </p:nvSpPr>
        <p:spPr/>
        <p:txBody>
          <a:bodyPr/>
          <a:lstStyle/>
          <a:p>
            <a:endParaRPr lang="fr-FR" dirty="0"/>
          </a:p>
        </p:txBody>
      </p:sp>
      <p:graphicFrame>
        <p:nvGraphicFramePr>
          <p:cNvPr id="4" name="Tableau 3"/>
          <p:cNvGraphicFramePr>
            <a:graphicFrameLocks noGrp="1"/>
          </p:cNvGraphicFramePr>
          <p:nvPr/>
        </p:nvGraphicFramePr>
        <p:xfrm>
          <a:off x="1524000" y="2500306"/>
          <a:ext cx="6096000" cy="1714512"/>
        </p:xfrm>
        <a:graphic>
          <a:graphicData uri="http://schemas.openxmlformats.org/drawingml/2006/table">
            <a:tbl>
              <a:tblPr firstRow="1" bandRow="1">
                <a:tableStyleId>{5C22544A-7EE6-4342-B048-85BDC9FD1C3A}</a:tableStyleId>
              </a:tblPr>
              <a:tblGrid>
                <a:gridCol w="2032000"/>
                <a:gridCol w="2032000"/>
                <a:gridCol w="2032000"/>
              </a:tblGrid>
              <a:tr h="857256">
                <a:tc>
                  <a:txBody>
                    <a:bodyPr/>
                    <a:lstStyle/>
                    <a:p>
                      <a:pPr marL="457200" algn="ctr">
                        <a:lnSpc>
                          <a:spcPct val="115000"/>
                        </a:lnSpc>
                        <a:spcAft>
                          <a:spcPts val="0"/>
                        </a:spcAft>
                      </a:pPr>
                      <a:r>
                        <a:rPr lang="fr-FR" sz="2000" dirty="0">
                          <a:solidFill>
                            <a:schemeClr val="tx1"/>
                          </a:solidFill>
                          <a:latin typeface="Times New Roman"/>
                          <a:ea typeface="Times New Roman"/>
                          <a:cs typeface="Times New Roman"/>
                        </a:rPr>
                        <a:t>Toujours</a:t>
                      </a:r>
                      <a:endParaRPr lang="fr-FR" sz="2000" dirty="0">
                        <a:solidFill>
                          <a:schemeClr val="tx1"/>
                        </a:solidFill>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fr-FR" sz="2000" dirty="0">
                          <a:solidFill>
                            <a:schemeClr val="tx1"/>
                          </a:solidFill>
                          <a:latin typeface="Times New Roman"/>
                          <a:ea typeface="Times New Roman"/>
                          <a:cs typeface="Times New Roman"/>
                        </a:rPr>
                        <a:t>Parfois</a:t>
                      </a:r>
                      <a:endParaRPr lang="fr-FR" sz="2000" dirty="0">
                        <a:solidFill>
                          <a:schemeClr val="tx1"/>
                        </a:solidFill>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fr-FR" sz="2000" dirty="0">
                          <a:solidFill>
                            <a:schemeClr val="tx1"/>
                          </a:solidFill>
                          <a:latin typeface="Times New Roman"/>
                          <a:ea typeface="Times New Roman"/>
                          <a:cs typeface="Times New Roman"/>
                        </a:rPr>
                        <a:t>Jamais</a:t>
                      </a:r>
                      <a:endParaRPr lang="fr-FR" sz="2000" dirty="0">
                        <a:solidFill>
                          <a:schemeClr val="tx1"/>
                        </a:solidFill>
                        <a:latin typeface="Calibri"/>
                        <a:ea typeface="Times New Roman"/>
                        <a:cs typeface="Times New Roman"/>
                      </a:endParaRPr>
                    </a:p>
                  </a:txBody>
                  <a:tcPr marL="68580" marR="68580" marT="0" marB="0"/>
                </a:tc>
              </a:tr>
              <a:tr h="857256">
                <a:tc>
                  <a:txBody>
                    <a:bodyPr/>
                    <a:lstStyle/>
                    <a:p>
                      <a:pPr marL="457200" algn="ctr">
                        <a:lnSpc>
                          <a:spcPct val="115000"/>
                        </a:lnSpc>
                        <a:spcAft>
                          <a:spcPts val="0"/>
                        </a:spcAft>
                      </a:pPr>
                      <a:r>
                        <a:rPr lang="fr-FR" sz="2000" dirty="0" smtClean="0">
                          <a:solidFill>
                            <a:schemeClr val="tx1"/>
                          </a:solidFill>
                          <a:latin typeface="Times New Roman"/>
                          <a:ea typeface="Times New Roman"/>
                          <a:cs typeface="Times New Roman"/>
                        </a:rPr>
                        <a:t>75%</a:t>
                      </a:r>
                      <a:endParaRPr lang="fr-FR" sz="2000" dirty="0">
                        <a:solidFill>
                          <a:schemeClr val="tx1"/>
                        </a:solidFill>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fr-FR" sz="2000" dirty="0">
                          <a:solidFill>
                            <a:schemeClr val="tx1"/>
                          </a:solidFill>
                          <a:latin typeface="Times New Roman"/>
                          <a:ea typeface="Times New Roman"/>
                          <a:cs typeface="Times New Roman"/>
                        </a:rPr>
                        <a:t>1</a:t>
                      </a:r>
                      <a:r>
                        <a:rPr lang="fr-FR" sz="2000" dirty="0" smtClean="0">
                          <a:solidFill>
                            <a:schemeClr val="tx1"/>
                          </a:solidFill>
                          <a:latin typeface="Times New Roman"/>
                          <a:ea typeface="Times New Roman"/>
                          <a:cs typeface="Times New Roman"/>
                        </a:rPr>
                        <a:t>5</a:t>
                      </a:r>
                      <a:r>
                        <a:rPr lang="fr-FR" sz="2000" dirty="0">
                          <a:solidFill>
                            <a:schemeClr val="tx1"/>
                          </a:solidFill>
                          <a:latin typeface="Times New Roman"/>
                          <a:ea typeface="Times New Roman"/>
                          <a:cs typeface="Times New Roman"/>
                        </a:rPr>
                        <a:t>%</a:t>
                      </a:r>
                      <a:endParaRPr lang="fr-FR" sz="2000" dirty="0">
                        <a:solidFill>
                          <a:schemeClr val="tx1"/>
                        </a:solidFill>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fr-FR" sz="2000" dirty="0" smtClean="0">
                          <a:solidFill>
                            <a:schemeClr val="tx1"/>
                          </a:solidFill>
                          <a:latin typeface="Times New Roman"/>
                          <a:ea typeface="Times New Roman"/>
                          <a:cs typeface="Times New Roman"/>
                        </a:rPr>
                        <a:t>10%</a:t>
                      </a:r>
                      <a:endParaRPr lang="fr-FR" sz="2000" dirty="0">
                        <a:solidFill>
                          <a:schemeClr val="tx1"/>
                        </a:solidFill>
                        <a:latin typeface="Calibri"/>
                        <a:ea typeface="Times New Roman"/>
                        <a:cs typeface="Times New Roman"/>
                      </a:endParaRPr>
                    </a:p>
                  </a:txBody>
                  <a:tcPr marL="68580" marR="68580" marT="0" marB="0"/>
                </a:tc>
              </a:tr>
            </a:tbl>
          </a:graphicData>
        </a:graphic>
      </p:graphicFrame>
    </p:spTree>
  </p:cSld>
  <p:clrMapOvr>
    <a:masterClrMapping/>
  </p:clrMapOvr>
  <p:transition>
    <p:randomBa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lvl="0"/>
            <a:r>
              <a:rPr lang="fr-FR" dirty="0" smtClean="0">
                <a:latin typeface="Times New Roman" pitchFamily="18" charset="0"/>
                <a:cs typeface="Times New Roman" pitchFamily="18" charset="0"/>
              </a:rPr>
              <a:t>2-Dans quel intérêt consultez-vous ce dictionnaire des néologismes ?</a:t>
            </a:r>
          </a:p>
          <a:p>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lstStyle/>
          <a:p>
            <a:endParaRPr lang="fr-FR"/>
          </a:p>
        </p:txBody>
      </p:sp>
      <p:graphicFrame>
        <p:nvGraphicFramePr>
          <p:cNvPr id="4" name="Tableau 3"/>
          <p:cNvGraphicFramePr>
            <a:graphicFrameLocks noGrp="1"/>
          </p:cNvGraphicFramePr>
          <p:nvPr/>
        </p:nvGraphicFramePr>
        <p:xfrm>
          <a:off x="1524000" y="2571744"/>
          <a:ext cx="6096000" cy="2717013"/>
        </p:xfrm>
        <a:graphic>
          <a:graphicData uri="http://schemas.openxmlformats.org/drawingml/2006/table">
            <a:tbl>
              <a:tblPr firstRow="1" bandRow="1">
                <a:tableStyleId>{5C22544A-7EE6-4342-B048-85BDC9FD1C3A}</a:tableStyleId>
              </a:tblPr>
              <a:tblGrid>
                <a:gridCol w="2032000"/>
                <a:gridCol w="2032000"/>
                <a:gridCol w="2032000"/>
              </a:tblGrid>
              <a:tr h="964413">
                <a:tc>
                  <a:txBody>
                    <a:bodyPr/>
                    <a:lstStyle/>
                    <a:p>
                      <a:pPr marL="457200">
                        <a:lnSpc>
                          <a:spcPct val="115000"/>
                        </a:lnSpc>
                        <a:spcAft>
                          <a:spcPts val="0"/>
                        </a:spcAft>
                      </a:pPr>
                      <a:r>
                        <a:rPr kumimoji="0" lang="fr-FR" sz="2000" b="1" kern="1200" dirty="0" smtClean="0">
                          <a:solidFill>
                            <a:schemeClr val="lt1"/>
                          </a:solidFill>
                          <a:latin typeface="Times New Roman" pitchFamily="18" charset="0"/>
                          <a:ea typeface="+mn-ea"/>
                          <a:cs typeface="Times New Roman" pitchFamily="18" charset="0"/>
                        </a:rPr>
                        <a:t>Pour répondre aux questions des étudiants</a:t>
                      </a:r>
                      <a:endParaRPr lang="fr-FR" sz="20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marL="457200">
                        <a:lnSpc>
                          <a:spcPct val="115000"/>
                        </a:lnSpc>
                        <a:spcAft>
                          <a:spcPts val="0"/>
                        </a:spcAft>
                      </a:pPr>
                      <a:r>
                        <a:rPr kumimoji="0" lang="fr-FR" sz="2000" b="1" kern="1200" dirty="0" smtClean="0">
                          <a:solidFill>
                            <a:schemeClr val="lt1"/>
                          </a:solidFill>
                          <a:latin typeface="Times New Roman" pitchFamily="18" charset="0"/>
                          <a:ea typeface="+mn-ea"/>
                          <a:cs typeface="Times New Roman" pitchFamily="18" charset="0"/>
                        </a:rPr>
                        <a:t>Pour extraire des exemples</a:t>
                      </a:r>
                      <a:endParaRPr lang="fr-FR" sz="20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marL="457200">
                        <a:lnSpc>
                          <a:spcPct val="115000"/>
                        </a:lnSpc>
                        <a:spcAft>
                          <a:spcPts val="0"/>
                        </a:spcAft>
                      </a:pPr>
                      <a:r>
                        <a:rPr kumimoji="0" lang="fr-FR" sz="2000" b="1" kern="1200" dirty="0" smtClean="0">
                          <a:solidFill>
                            <a:schemeClr val="lt1"/>
                          </a:solidFill>
                          <a:latin typeface="Times New Roman" pitchFamily="18" charset="0"/>
                          <a:ea typeface="+mn-ea"/>
                          <a:cs typeface="Times New Roman" pitchFamily="18" charset="0"/>
                        </a:rPr>
                        <a:t>Pour identifier</a:t>
                      </a:r>
                      <a:r>
                        <a:rPr kumimoji="0" lang="fr-FR" sz="2000" b="1" kern="1200" baseline="0" dirty="0" smtClean="0">
                          <a:solidFill>
                            <a:schemeClr val="lt1"/>
                          </a:solidFill>
                          <a:latin typeface="Times New Roman" pitchFamily="18" charset="0"/>
                          <a:ea typeface="+mn-ea"/>
                          <a:cs typeface="Times New Roman" pitchFamily="18" charset="0"/>
                        </a:rPr>
                        <a:t> des néologismes</a:t>
                      </a:r>
                      <a:endParaRPr lang="fr-FR" sz="2000" dirty="0">
                        <a:solidFill>
                          <a:schemeClr val="tx1"/>
                        </a:solidFill>
                        <a:latin typeface="Times New Roman" pitchFamily="18" charset="0"/>
                        <a:ea typeface="Times New Roman"/>
                        <a:cs typeface="Times New Roman" pitchFamily="18" charset="0"/>
                      </a:endParaRPr>
                    </a:p>
                  </a:txBody>
                  <a:tcPr marL="68580" marR="68580" marT="0" marB="0"/>
                </a:tc>
              </a:tr>
              <a:tr h="964413">
                <a:tc>
                  <a:txBody>
                    <a:bodyPr/>
                    <a:lstStyle/>
                    <a:p>
                      <a:pPr marL="457200" algn="ctr">
                        <a:lnSpc>
                          <a:spcPct val="115000"/>
                        </a:lnSpc>
                        <a:spcAft>
                          <a:spcPts val="0"/>
                        </a:spcAft>
                      </a:pPr>
                      <a:r>
                        <a:rPr lang="fr-FR" sz="2000" dirty="0" smtClean="0">
                          <a:solidFill>
                            <a:schemeClr val="tx1"/>
                          </a:solidFill>
                          <a:latin typeface="Times New Roman" pitchFamily="18" charset="0"/>
                          <a:ea typeface="Times New Roman"/>
                          <a:cs typeface="Times New Roman" pitchFamily="18" charset="0"/>
                        </a:rPr>
                        <a:t>15%</a:t>
                      </a:r>
                      <a:endParaRPr lang="fr-FR" sz="20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marL="457200" algn="ctr">
                        <a:lnSpc>
                          <a:spcPct val="115000"/>
                        </a:lnSpc>
                        <a:spcAft>
                          <a:spcPts val="0"/>
                        </a:spcAft>
                      </a:pPr>
                      <a:r>
                        <a:rPr lang="fr-FR" sz="2000" dirty="0" smtClean="0">
                          <a:solidFill>
                            <a:schemeClr val="tx1"/>
                          </a:solidFill>
                          <a:latin typeface="Times New Roman" pitchFamily="18" charset="0"/>
                          <a:ea typeface="Times New Roman"/>
                          <a:cs typeface="Times New Roman" pitchFamily="18" charset="0"/>
                        </a:rPr>
                        <a:t>20%</a:t>
                      </a:r>
                      <a:endParaRPr lang="fr-FR" sz="20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marL="457200" algn="ctr">
                        <a:lnSpc>
                          <a:spcPct val="115000"/>
                        </a:lnSpc>
                        <a:spcAft>
                          <a:spcPts val="0"/>
                        </a:spcAft>
                      </a:pPr>
                      <a:r>
                        <a:rPr lang="fr-FR" sz="2000" dirty="0">
                          <a:solidFill>
                            <a:schemeClr val="tx1"/>
                          </a:solidFill>
                          <a:latin typeface="Times New Roman" pitchFamily="18" charset="0"/>
                          <a:ea typeface="Times New Roman"/>
                          <a:cs typeface="Times New Roman" pitchFamily="18" charset="0"/>
                        </a:rPr>
                        <a:t>6</a:t>
                      </a:r>
                      <a:r>
                        <a:rPr lang="fr-FR" sz="2000" dirty="0" smtClean="0">
                          <a:solidFill>
                            <a:schemeClr val="tx1"/>
                          </a:solidFill>
                          <a:latin typeface="Times New Roman" pitchFamily="18" charset="0"/>
                          <a:ea typeface="Times New Roman"/>
                          <a:cs typeface="Times New Roman" pitchFamily="18" charset="0"/>
                        </a:rPr>
                        <a:t>5</a:t>
                      </a:r>
                      <a:r>
                        <a:rPr lang="fr-FR" sz="2000" dirty="0">
                          <a:solidFill>
                            <a:schemeClr val="tx1"/>
                          </a:solidFill>
                          <a:latin typeface="Times New Roman" pitchFamily="18" charset="0"/>
                          <a:ea typeface="Times New Roman"/>
                          <a:cs typeface="Times New Roman" pitchFamily="18" charset="0"/>
                        </a:rPr>
                        <a:t>%</a:t>
                      </a:r>
                    </a:p>
                  </a:txBody>
                  <a:tcPr marL="68580" marR="68580" marT="0" marB="0"/>
                </a:tc>
              </a:tr>
            </a:tbl>
          </a:graphicData>
        </a:graphic>
      </p:graphicFrame>
    </p:spTree>
  </p:cSld>
  <p:clrMapOvr>
    <a:masterClrMapping/>
  </p:clrMapOvr>
  <p:transition>
    <p:randomBa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dirty="0" smtClean="0">
                <a:latin typeface="Times New Roman" pitchFamily="18" charset="0"/>
                <a:cs typeface="Times New Roman" pitchFamily="18" charset="0"/>
              </a:rPr>
              <a:t>Nous avons noté que 65% des enseignants utilisent le dictionnaire  pour identifier les néologismes  dans le but d’avoir un équivalent dans la langue qu’ils maîtrisent afin de pouvoir opérer des transferts de connaissances d’une langue à une autre à travers le rappel d’inférence. </a:t>
            </a:r>
          </a:p>
          <a:p>
            <a:r>
              <a:rPr lang="fr-FR" dirty="0" smtClean="0">
                <a:latin typeface="Times New Roman" pitchFamily="18" charset="0"/>
                <a:cs typeface="Times New Roman" pitchFamily="18" charset="0"/>
              </a:rPr>
              <a:t>Les enseignants utilisent également ce dictionnaire pour extraire des néologismes à donner comme illustration en cours .  </a:t>
            </a:r>
          </a:p>
          <a:p>
            <a:r>
              <a:rPr lang="fr-FR" dirty="0" smtClean="0">
                <a:latin typeface="Times New Roman" pitchFamily="18" charset="0"/>
                <a:cs typeface="Times New Roman" pitchFamily="18" charset="0"/>
              </a:rPr>
              <a:t>Ils l’exploitent pour répondre aux questions de leurs étudiants, notamment ceux qui travaillent sur les néologismes en mémoire de master .</a:t>
            </a:r>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lstStyle/>
          <a:p>
            <a:endParaRPr lang="fr-FR"/>
          </a:p>
        </p:txBody>
      </p:sp>
    </p:spTree>
  </p:cSld>
  <p:clrMapOvr>
    <a:masterClrMapping/>
  </p:clrMapOvr>
  <p:transition>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lvl="0"/>
            <a:r>
              <a:rPr lang="fr-FR" dirty="0" smtClean="0">
                <a:latin typeface="Times New Roman" pitchFamily="18" charset="0"/>
                <a:cs typeface="Times New Roman" pitchFamily="18" charset="0"/>
              </a:rPr>
              <a:t>3-Laquelle des parties  des dictionnaires des néologismes  consultez-vous le plus ?</a:t>
            </a:r>
          </a:p>
          <a:p>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lstStyle/>
          <a:p>
            <a:endParaRPr lang="fr-FR"/>
          </a:p>
        </p:txBody>
      </p:sp>
      <p:graphicFrame>
        <p:nvGraphicFramePr>
          <p:cNvPr id="4" name="Tableau 3"/>
          <p:cNvGraphicFramePr>
            <a:graphicFrameLocks noGrp="1"/>
          </p:cNvGraphicFramePr>
          <p:nvPr/>
        </p:nvGraphicFramePr>
        <p:xfrm>
          <a:off x="1524000" y="3143248"/>
          <a:ext cx="6096000" cy="2509369"/>
        </p:xfrm>
        <a:graphic>
          <a:graphicData uri="http://schemas.openxmlformats.org/drawingml/2006/table">
            <a:tbl>
              <a:tblPr firstRow="1" bandRow="1">
                <a:tableStyleId>{5C22544A-7EE6-4342-B048-85BDC9FD1C3A}</a:tableStyleId>
              </a:tblPr>
              <a:tblGrid>
                <a:gridCol w="2032000"/>
                <a:gridCol w="2032000"/>
                <a:gridCol w="2032000"/>
              </a:tblGrid>
              <a:tr h="1107289">
                <a:tc>
                  <a:txBody>
                    <a:bodyPr/>
                    <a:lstStyle/>
                    <a:p>
                      <a:pPr marL="457200">
                        <a:lnSpc>
                          <a:spcPct val="115000"/>
                        </a:lnSpc>
                        <a:spcAft>
                          <a:spcPts val="0"/>
                        </a:spcAft>
                      </a:pPr>
                      <a:endParaRPr kumimoji="0" lang="fr-FR" sz="2000" b="1" kern="1200" dirty="0" smtClean="0">
                        <a:solidFill>
                          <a:schemeClr val="lt1"/>
                        </a:solidFill>
                        <a:latin typeface="Times New Roman" pitchFamily="18" charset="0"/>
                        <a:ea typeface="+mn-ea"/>
                        <a:cs typeface="Times New Roman" pitchFamily="18" charset="0"/>
                      </a:endParaRPr>
                    </a:p>
                    <a:p>
                      <a:pPr marL="457200">
                        <a:lnSpc>
                          <a:spcPct val="115000"/>
                        </a:lnSpc>
                        <a:spcAft>
                          <a:spcPts val="0"/>
                        </a:spcAft>
                      </a:pPr>
                      <a:r>
                        <a:rPr lang="fr-FR" sz="2000" dirty="0" smtClean="0">
                          <a:latin typeface="Times New Roman" pitchFamily="18" charset="0"/>
                          <a:ea typeface="Times New Roman"/>
                          <a:cs typeface="Times New Roman" pitchFamily="18" charset="0"/>
                        </a:rPr>
                        <a:t>Berbère-français-arabe</a:t>
                      </a:r>
                      <a:endParaRPr lang="fr-FR" sz="2000" dirty="0">
                        <a:latin typeface="Times New Roman" pitchFamily="18" charset="0"/>
                        <a:ea typeface="Times New Roman"/>
                        <a:cs typeface="Times New Roman" pitchFamily="18" charset="0"/>
                      </a:endParaRPr>
                    </a:p>
                  </a:txBody>
                  <a:tcPr marL="68580" marR="68580" marT="0" marB="0"/>
                </a:tc>
                <a:tc>
                  <a:txBody>
                    <a:bodyPr/>
                    <a:lstStyle/>
                    <a:p>
                      <a:pPr marL="457200">
                        <a:lnSpc>
                          <a:spcPct val="115000"/>
                        </a:lnSpc>
                        <a:spcAft>
                          <a:spcPts val="0"/>
                        </a:spcAft>
                      </a:pPr>
                      <a:endParaRPr lang="fr-FR" sz="2000" dirty="0" smtClean="0">
                        <a:latin typeface="Times New Roman" pitchFamily="18" charset="0"/>
                        <a:ea typeface="Times New Roman"/>
                        <a:cs typeface="Times New Roman" pitchFamily="18" charset="0"/>
                      </a:endParaRPr>
                    </a:p>
                    <a:p>
                      <a:pPr marL="457200">
                        <a:lnSpc>
                          <a:spcPct val="115000"/>
                        </a:lnSpc>
                        <a:spcAft>
                          <a:spcPts val="0"/>
                        </a:spcAft>
                      </a:pPr>
                      <a:r>
                        <a:rPr lang="fr-FR" sz="2000" dirty="0" smtClean="0">
                          <a:latin typeface="Times New Roman" pitchFamily="18" charset="0"/>
                          <a:ea typeface="Times New Roman"/>
                          <a:cs typeface="Times New Roman" pitchFamily="18" charset="0"/>
                        </a:rPr>
                        <a:t>Français- berbère</a:t>
                      </a:r>
                      <a:endParaRPr lang="fr-FR" sz="2000" dirty="0">
                        <a:latin typeface="Times New Roman" pitchFamily="18" charset="0"/>
                        <a:ea typeface="Times New Roman"/>
                        <a:cs typeface="Times New Roman" pitchFamily="18" charset="0"/>
                      </a:endParaRPr>
                    </a:p>
                  </a:txBody>
                  <a:tcPr marL="68580" marR="68580" marT="0" marB="0"/>
                </a:tc>
                <a:tc>
                  <a:txBody>
                    <a:bodyPr/>
                    <a:lstStyle/>
                    <a:p>
                      <a:pPr marL="457200">
                        <a:lnSpc>
                          <a:spcPct val="115000"/>
                        </a:lnSpc>
                        <a:spcAft>
                          <a:spcPts val="0"/>
                        </a:spcAft>
                      </a:pPr>
                      <a:endParaRPr kumimoji="0" lang="fr-FR" sz="2000" b="1" kern="1200" dirty="0" smtClean="0">
                        <a:solidFill>
                          <a:schemeClr val="lt1"/>
                        </a:solidFill>
                        <a:latin typeface="Times New Roman" pitchFamily="18" charset="0"/>
                        <a:ea typeface="+mn-ea"/>
                        <a:cs typeface="Times New Roman" pitchFamily="18" charset="0"/>
                      </a:endParaRPr>
                    </a:p>
                    <a:p>
                      <a:pPr marL="457200">
                        <a:lnSpc>
                          <a:spcPct val="115000"/>
                        </a:lnSpc>
                        <a:spcAft>
                          <a:spcPts val="0"/>
                        </a:spcAft>
                      </a:pPr>
                      <a:r>
                        <a:rPr kumimoji="0" lang="fr-FR" sz="2000" b="1" kern="1200" dirty="0" smtClean="0">
                          <a:solidFill>
                            <a:schemeClr val="lt1"/>
                          </a:solidFill>
                          <a:latin typeface="Times New Roman" pitchFamily="18" charset="0"/>
                          <a:ea typeface="+mn-ea"/>
                          <a:cs typeface="Times New Roman" pitchFamily="18" charset="0"/>
                        </a:rPr>
                        <a:t>Arabe-berbère</a:t>
                      </a:r>
                      <a:endParaRPr lang="fr-FR" sz="2000" dirty="0">
                        <a:latin typeface="Times New Roman" pitchFamily="18" charset="0"/>
                        <a:ea typeface="Times New Roman"/>
                        <a:cs typeface="Times New Roman" pitchFamily="18" charset="0"/>
                      </a:endParaRPr>
                    </a:p>
                  </a:txBody>
                  <a:tcPr marL="68580" marR="68580" marT="0" marB="0"/>
                </a:tc>
              </a:tr>
              <a:tr h="1107289">
                <a:tc>
                  <a:txBody>
                    <a:bodyPr/>
                    <a:lstStyle/>
                    <a:p>
                      <a:pPr marL="457200" algn="ctr">
                        <a:lnSpc>
                          <a:spcPct val="115000"/>
                        </a:lnSpc>
                        <a:spcAft>
                          <a:spcPts val="0"/>
                        </a:spcAft>
                      </a:pPr>
                      <a:r>
                        <a:rPr lang="fr-FR" sz="2000" dirty="0" smtClean="0">
                          <a:latin typeface="Calibri"/>
                          <a:ea typeface="Times New Roman"/>
                          <a:cs typeface="Times New Roman"/>
                        </a:rPr>
                        <a:t>42%</a:t>
                      </a:r>
                      <a:endParaRPr lang="fr-FR" sz="2000" dirty="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fr-FR" sz="2000" dirty="0" smtClean="0">
                          <a:latin typeface="Calibri"/>
                          <a:ea typeface="Times New Roman"/>
                          <a:cs typeface="Times New Roman"/>
                        </a:rPr>
                        <a:t>38%</a:t>
                      </a:r>
                      <a:endParaRPr lang="fr-FR" sz="2000" dirty="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fr-FR" sz="2000" dirty="0" smtClean="0">
                          <a:latin typeface="Calibri"/>
                          <a:ea typeface="Times New Roman"/>
                          <a:cs typeface="Times New Roman"/>
                        </a:rPr>
                        <a:t>20%</a:t>
                      </a:r>
                      <a:endParaRPr lang="fr-FR" sz="2000" dirty="0">
                        <a:latin typeface="Calibri"/>
                        <a:ea typeface="Times New Roman"/>
                        <a:cs typeface="Times New Roman"/>
                      </a:endParaRPr>
                    </a:p>
                  </a:txBody>
                  <a:tcPr marL="68580" marR="68580" marT="0" marB="0"/>
                </a:tc>
              </a:tr>
            </a:tbl>
          </a:graphicData>
        </a:graphic>
      </p:graphicFrame>
    </p:spTree>
  </p:cSld>
  <p:clrMapOvr>
    <a:masterClrMapping/>
  </p:clrMapOvr>
  <p:transition>
    <p:randomBa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latin typeface="Times New Roman" pitchFamily="18" charset="0"/>
                <a:cs typeface="Times New Roman" pitchFamily="18" charset="0"/>
              </a:rPr>
              <a:t>Contrairement aux étudiants , nous avons constaté que la majorité des enseignants consultent la première partie du dictionnaire; sans doute parce qu’ils maitrisent mieux le berbère. Ils exploitent presque avec le même pourcentage la partie français -berbère, contrairement à la dernière partie ou nous avons noté 20% seulement.</a:t>
            </a:r>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lstStyle/>
          <a:p>
            <a:endParaRPr lang="fr-FR"/>
          </a:p>
        </p:txBody>
      </p:sp>
    </p:spTree>
  </p:cSld>
  <p:clrMapOvr>
    <a:masterClrMapping/>
  </p:clrMapOvr>
  <p:transition>
    <p:randomBa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lvl="0"/>
            <a:r>
              <a:rPr lang="fr-FR" dirty="0" smtClean="0">
                <a:latin typeface="Times New Roman" pitchFamily="18" charset="0"/>
                <a:cs typeface="Times New Roman" pitchFamily="18" charset="0"/>
              </a:rPr>
              <a:t>5-Pensez-vous que l‘exploitation du dictionnaire des néologismes du professeur HADDADOU est bénéfique dans l’activité pédagogique de tamazight ?</a:t>
            </a:r>
          </a:p>
          <a:p>
            <a:endParaRPr lang="fr-FR" dirty="0"/>
          </a:p>
        </p:txBody>
      </p:sp>
      <p:sp>
        <p:nvSpPr>
          <p:cNvPr id="3" name="Titre 2"/>
          <p:cNvSpPr>
            <a:spLocks noGrp="1"/>
          </p:cNvSpPr>
          <p:nvPr>
            <p:ph type="title"/>
          </p:nvPr>
        </p:nvSpPr>
        <p:spPr/>
        <p:txBody>
          <a:bodyPr/>
          <a:lstStyle/>
          <a:p>
            <a:endParaRPr lang="fr-FR"/>
          </a:p>
        </p:txBody>
      </p:sp>
      <p:graphicFrame>
        <p:nvGraphicFramePr>
          <p:cNvPr id="4" name="Tableau 3"/>
          <p:cNvGraphicFramePr>
            <a:graphicFrameLocks noGrp="1"/>
          </p:cNvGraphicFramePr>
          <p:nvPr/>
        </p:nvGraphicFramePr>
        <p:xfrm>
          <a:off x="1524000" y="3929066"/>
          <a:ext cx="6096000" cy="2240375"/>
        </p:xfrm>
        <a:graphic>
          <a:graphicData uri="http://schemas.openxmlformats.org/drawingml/2006/table">
            <a:tbl>
              <a:tblPr firstRow="1" bandRow="1">
                <a:tableStyleId>{5C22544A-7EE6-4342-B048-85BDC9FD1C3A}</a:tableStyleId>
              </a:tblPr>
              <a:tblGrid>
                <a:gridCol w="3048000"/>
                <a:gridCol w="3048000"/>
              </a:tblGrid>
              <a:tr h="1071570">
                <a:tc>
                  <a:txBody>
                    <a:bodyPr/>
                    <a:lstStyle/>
                    <a:p>
                      <a:pPr marL="457200" algn="ctr">
                        <a:lnSpc>
                          <a:spcPct val="115000"/>
                        </a:lnSpc>
                        <a:spcAft>
                          <a:spcPts val="0"/>
                        </a:spcAft>
                      </a:pPr>
                      <a:endParaRPr lang="fr-FR" sz="2000" dirty="0" smtClean="0">
                        <a:solidFill>
                          <a:schemeClr val="tx1"/>
                        </a:solidFill>
                        <a:latin typeface="Times New Roman" pitchFamily="18" charset="0"/>
                        <a:ea typeface="Times New Roman"/>
                        <a:cs typeface="Times New Roman" pitchFamily="18" charset="0"/>
                      </a:endParaRPr>
                    </a:p>
                    <a:p>
                      <a:pPr marL="457200" algn="ctr">
                        <a:lnSpc>
                          <a:spcPct val="115000"/>
                        </a:lnSpc>
                        <a:spcAft>
                          <a:spcPts val="0"/>
                        </a:spcAft>
                      </a:pPr>
                      <a:r>
                        <a:rPr lang="fr-FR" sz="2000" dirty="0" smtClean="0">
                          <a:solidFill>
                            <a:schemeClr val="tx1"/>
                          </a:solidFill>
                          <a:latin typeface="Times New Roman" pitchFamily="18" charset="0"/>
                          <a:ea typeface="Times New Roman"/>
                          <a:cs typeface="Times New Roman" pitchFamily="18" charset="0"/>
                        </a:rPr>
                        <a:t>Oui</a:t>
                      </a:r>
                      <a:endParaRPr lang="fr-FR" sz="20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marL="457200" algn="ctr">
                        <a:lnSpc>
                          <a:spcPct val="115000"/>
                        </a:lnSpc>
                        <a:spcAft>
                          <a:spcPts val="0"/>
                        </a:spcAft>
                      </a:pPr>
                      <a:endParaRPr lang="fr-FR" sz="2000" dirty="0" smtClean="0">
                        <a:solidFill>
                          <a:schemeClr val="tx1"/>
                        </a:solidFill>
                        <a:latin typeface="Times New Roman" pitchFamily="18" charset="0"/>
                        <a:ea typeface="Times New Roman"/>
                        <a:cs typeface="Times New Roman" pitchFamily="18" charset="0"/>
                      </a:endParaRPr>
                    </a:p>
                    <a:p>
                      <a:pPr marL="457200" algn="ctr">
                        <a:lnSpc>
                          <a:spcPct val="115000"/>
                        </a:lnSpc>
                        <a:spcAft>
                          <a:spcPts val="0"/>
                        </a:spcAft>
                      </a:pPr>
                      <a:r>
                        <a:rPr lang="fr-FR" sz="2000" dirty="0" smtClean="0">
                          <a:solidFill>
                            <a:schemeClr val="tx1"/>
                          </a:solidFill>
                          <a:latin typeface="Times New Roman" pitchFamily="18" charset="0"/>
                          <a:ea typeface="Times New Roman"/>
                          <a:cs typeface="Times New Roman" pitchFamily="18" charset="0"/>
                        </a:rPr>
                        <a:t>Non</a:t>
                      </a:r>
                      <a:endParaRPr lang="fr-FR" sz="2000" dirty="0">
                        <a:solidFill>
                          <a:schemeClr val="tx1"/>
                        </a:solidFill>
                        <a:latin typeface="Times New Roman" pitchFamily="18" charset="0"/>
                        <a:ea typeface="Times New Roman"/>
                        <a:cs typeface="Times New Roman" pitchFamily="18" charset="0"/>
                      </a:endParaRPr>
                    </a:p>
                  </a:txBody>
                  <a:tcPr marL="68580" marR="68580" marT="0" marB="0"/>
                </a:tc>
              </a:tr>
              <a:tr h="1168805">
                <a:tc>
                  <a:txBody>
                    <a:bodyPr/>
                    <a:lstStyle/>
                    <a:p>
                      <a:pPr marL="457200" algn="ctr">
                        <a:lnSpc>
                          <a:spcPct val="115000"/>
                        </a:lnSpc>
                        <a:spcAft>
                          <a:spcPts val="0"/>
                        </a:spcAft>
                      </a:pPr>
                      <a:r>
                        <a:rPr lang="fr-FR" sz="2000" dirty="0" smtClean="0">
                          <a:solidFill>
                            <a:schemeClr val="tx1"/>
                          </a:solidFill>
                          <a:latin typeface="Times New Roman" pitchFamily="18" charset="0"/>
                          <a:ea typeface="Times New Roman"/>
                          <a:cs typeface="Times New Roman" pitchFamily="18" charset="0"/>
                        </a:rPr>
                        <a:t>75</a:t>
                      </a:r>
                      <a:r>
                        <a:rPr lang="fr-FR" sz="2000" dirty="0">
                          <a:solidFill>
                            <a:schemeClr val="tx1"/>
                          </a:solidFill>
                          <a:latin typeface="Times New Roman" pitchFamily="18" charset="0"/>
                          <a:ea typeface="Times New Roman"/>
                          <a:cs typeface="Times New Roman" pitchFamily="18" charset="0"/>
                        </a:rPr>
                        <a:t>%</a:t>
                      </a:r>
                    </a:p>
                  </a:txBody>
                  <a:tcPr marL="68580" marR="68580" marT="0" marB="0"/>
                </a:tc>
                <a:tc>
                  <a:txBody>
                    <a:bodyPr/>
                    <a:lstStyle/>
                    <a:p>
                      <a:pPr marL="457200" algn="ctr">
                        <a:lnSpc>
                          <a:spcPct val="115000"/>
                        </a:lnSpc>
                        <a:spcAft>
                          <a:spcPts val="0"/>
                        </a:spcAft>
                      </a:pPr>
                      <a:r>
                        <a:rPr lang="fr-FR" sz="2000" dirty="0" smtClean="0">
                          <a:solidFill>
                            <a:schemeClr val="tx1"/>
                          </a:solidFill>
                          <a:latin typeface="Times New Roman" pitchFamily="18" charset="0"/>
                          <a:ea typeface="Times New Roman"/>
                          <a:cs typeface="Times New Roman" pitchFamily="18" charset="0"/>
                        </a:rPr>
                        <a:t>25%</a:t>
                      </a:r>
                      <a:endParaRPr lang="fr-FR" sz="2000" dirty="0">
                        <a:solidFill>
                          <a:schemeClr val="tx1"/>
                        </a:solidFill>
                        <a:latin typeface="Times New Roman" pitchFamily="18" charset="0"/>
                        <a:ea typeface="Times New Roman"/>
                        <a:cs typeface="Times New Roman" pitchFamily="18" charset="0"/>
                      </a:endParaRPr>
                    </a:p>
                  </a:txBody>
                  <a:tcPr marL="68580" marR="68580" marT="0" marB="0"/>
                </a:tc>
              </a:tr>
            </a:tbl>
          </a:graphicData>
        </a:graphic>
      </p:graphicFrame>
    </p:spTree>
  </p:cSld>
  <p:clrMapOvr>
    <a:masterClrMapping/>
  </p:clrMapOvr>
  <p:transition>
    <p:randomBa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latin typeface="Times New Roman" pitchFamily="18" charset="0"/>
                <a:cs typeface="Times New Roman" pitchFamily="18" charset="0"/>
              </a:rPr>
              <a:t>D’après les résultats, nous avons constaté que 75% des enseignants favorisent l'utilisation du dictionnaire du professeur HADDADOU dans le processus d'enseignement/apprentissage de tamazight vu l’importance de ce document didactique dans l’amélioration du rendement du mécanisme pédagogique.</a:t>
            </a:r>
            <a:endParaRPr lang="fr-FR" dirty="0"/>
          </a:p>
        </p:txBody>
      </p:sp>
      <p:sp>
        <p:nvSpPr>
          <p:cNvPr id="3" name="Titre 2"/>
          <p:cNvSpPr>
            <a:spLocks noGrp="1"/>
          </p:cNvSpPr>
          <p:nvPr>
            <p:ph type="title"/>
          </p:nvPr>
        </p:nvSpPr>
        <p:spPr/>
        <p:txBody>
          <a:bodyPr/>
          <a:lstStyle/>
          <a:p>
            <a:endParaRPr lang="fr-FR"/>
          </a:p>
        </p:txBody>
      </p:sp>
    </p:spTree>
  </p:cSld>
  <p:clrMapOvr>
    <a:masterClrMapping/>
  </p:clrMapOvr>
  <p:transition>
    <p:randomBar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lvl="0"/>
            <a:r>
              <a:rPr lang="fr-FR" sz="3200" dirty="0" smtClean="0">
                <a:latin typeface="Times New Roman" pitchFamily="18" charset="0"/>
                <a:cs typeface="Times New Roman" pitchFamily="18" charset="0"/>
              </a:rPr>
              <a:t>6-Préférer-vous plutôt un dictionnaire papier ou numérique ?</a:t>
            </a:r>
          </a:p>
          <a:p>
            <a:endParaRPr lang="fr-FR" dirty="0"/>
          </a:p>
        </p:txBody>
      </p:sp>
      <p:sp>
        <p:nvSpPr>
          <p:cNvPr id="3" name="Titre 2"/>
          <p:cNvSpPr>
            <a:spLocks noGrp="1"/>
          </p:cNvSpPr>
          <p:nvPr>
            <p:ph type="title"/>
          </p:nvPr>
        </p:nvSpPr>
        <p:spPr/>
        <p:txBody>
          <a:bodyPr/>
          <a:lstStyle/>
          <a:p>
            <a:endParaRPr lang="fr-FR"/>
          </a:p>
        </p:txBody>
      </p:sp>
      <p:graphicFrame>
        <p:nvGraphicFramePr>
          <p:cNvPr id="4" name="Tableau 3"/>
          <p:cNvGraphicFramePr>
            <a:graphicFrameLocks noGrp="1"/>
          </p:cNvGraphicFramePr>
          <p:nvPr/>
        </p:nvGraphicFramePr>
        <p:xfrm>
          <a:off x="1524000" y="2571744"/>
          <a:ext cx="6096000" cy="2958375"/>
        </p:xfrm>
        <a:graphic>
          <a:graphicData uri="http://schemas.openxmlformats.org/drawingml/2006/table">
            <a:tbl>
              <a:tblPr firstRow="1" bandRow="1">
                <a:tableStyleId>{5C22544A-7EE6-4342-B048-85BDC9FD1C3A}</a:tableStyleId>
              </a:tblPr>
              <a:tblGrid>
                <a:gridCol w="2032000"/>
                <a:gridCol w="2032000"/>
                <a:gridCol w="2032000"/>
              </a:tblGrid>
              <a:tr h="857256">
                <a:tc>
                  <a:txBody>
                    <a:bodyPr/>
                    <a:lstStyle/>
                    <a:p>
                      <a:pPr marL="457200">
                        <a:lnSpc>
                          <a:spcPct val="115000"/>
                        </a:lnSpc>
                        <a:spcAft>
                          <a:spcPts val="0"/>
                        </a:spcAft>
                      </a:pPr>
                      <a:r>
                        <a:rPr kumimoji="0" lang="fr-FR" sz="1800" b="1" kern="1200" dirty="0" smtClean="0">
                          <a:solidFill>
                            <a:schemeClr val="lt1"/>
                          </a:solidFill>
                          <a:latin typeface="+mn-lt"/>
                          <a:ea typeface="+mn-ea"/>
                          <a:cs typeface="+mn-cs"/>
                        </a:rPr>
                        <a:t>Un dictionnaire papier </a:t>
                      </a:r>
                      <a:endParaRPr lang="fr-FR" sz="2000" dirty="0">
                        <a:latin typeface="Times New Roman" pitchFamily="18" charset="0"/>
                        <a:ea typeface="Times New Roman"/>
                        <a:cs typeface="Times New Roman" pitchFamily="18" charset="0"/>
                      </a:endParaRPr>
                    </a:p>
                  </a:txBody>
                  <a:tcPr marL="68580" marR="68580" marT="0" marB="0"/>
                </a:tc>
                <a:tc>
                  <a:txBody>
                    <a:bodyPr/>
                    <a:lstStyle/>
                    <a:p>
                      <a:pPr marL="457200">
                        <a:lnSpc>
                          <a:spcPct val="115000"/>
                        </a:lnSpc>
                        <a:spcAft>
                          <a:spcPts val="0"/>
                        </a:spcAft>
                      </a:pPr>
                      <a:r>
                        <a:rPr kumimoji="0" lang="fr-FR" sz="1800" b="1" kern="1200" dirty="0" smtClean="0">
                          <a:solidFill>
                            <a:schemeClr val="lt1"/>
                          </a:solidFill>
                          <a:latin typeface="+mn-lt"/>
                          <a:ea typeface="+mn-ea"/>
                          <a:cs typeface="+mn-cs"/>
                        </a:rPr>
                        <a:t>Un dictionnaire numérique par le biais d’un ordinateur portable </a:t>
                      </a:r>
                      <a:endParaRPr lang="fr-FR" sz="2000" dirty="0">
                        <a:latin typeface="Times New Roman" pitchFamily="18" charset="0"/>
                        <a:ea typeface="Times New Roman"/>
                        <a:cs typeface="Times New Roman" pitchFamily="18" charset="0"/>
                      </a:endParaRPr>
                    </a:p>
                  </a:txBody>
                  <a:tcPr marL="68580" marR="68580" marT="0" marB="0"/>
                </a:tc>
                <a:tc>
                  <a:txBody>
                    <a:bodyPr/>
                    <a:lstStyle/>
                    <a:p>
                      <a:pPr marL="457200">
                        <a:lnSpc>
                          <a:spcPct val="115000"/>
                        </a:lnSpc>
                        <a:spcAft>
                          <a:spcPts val="0"/>
                        </a:spcAft>
                      </a:pPr>
                      <a:r>
                        <a:rPr kumimoji="0" lang="fr-FR" sz="1800" b="1" kern="1200" dirty="0" smtClean="0">
                          <a:solidFill>
                            <a:schemeClr val="lt1"/>
                          </a:solidFill>
                          <a:latin typeface="+mn-lt"/>
                          <a:ea typeface="+mn-ea"/>
                          <a:cs typeface="+mn-cs"/>
                        </a:rPr>
                        <a:t>Un dictionnaire numérique par le biais d’un téléphone portable </a:t>
                      </a:r>
                      <a:endParaRPr lang="fr-FR" sz="2000" dirty="0">
                        <a:latin typeface="Times New Roman" pitchFamily="18" charset="0"/>
                        <a:ea typeface="Times New Roman"/>
                        <a:cs typeface="Times New Roman" pitchFamily="18" charset="0"/>
                      </a:endParaRPr>
                    </a:p>
                  </a:txBody>
                  <a:tcPr marL="68580" marR="68580" marT="0" marB="0"/>
                </a:tc>
              </a:tr>
              <a:tr h="750099">
                <a:tc>
                  <a:txBody>
                    <a:bodyPr/>
                    <a:lstStyle/>
                    <a:p>
                      <a:pPr marL="457200" algn="ctr">
                        <a:lnSpc>
                          <a:spcPct val="115000"/>
                        </a:lnSpc>
                        <a:spcAft>
                          <a:spcPts val="0"/>
                        </a:spcAft>
                      </a:pPr>
                      <a:r>
                        <a:rPr lang="fr-FR" sz="2000" dirty="0" smtClean="0">
                          <a:latin typeface="Times New Roman" pitchFamily="18" charset="0"/>
                          <a:ea typeface="Times New Roman"/>
                          <a:cs typeface="Times New Roman" pitchFamily="18" charset="0"/>
                        </a:rPr>
                        <a:t>76%</a:t>
                      </a:r>
                      <a:endParaRPr lang="fr-FR" sz="2000" dirty="0">
                        <a:latin typeface="Times New Roman" pitchFamily="18" charset="0"/>
                        <a:ea typeface="Times New Roman"/>
                        <a:cs typeface="Times New Roman" pitchFamily="18" charset="0"/>
                      </a:endParaRPr>
                    </a:p>
                  </a:txBody>
                  <a:tcPr marL="68580" marR="68580" marT="0" marB="0"/>
                </a:tc>
                <a:tc>
                  <a:txBody>
                    <a:bodyPr/>
                    <a:lstStyle/>
                    <a:p>
                      <a:pPr marL="457200" algn="ctr">
                        <a:lnSpc>
                          <a:spcPct val="115000"/>
                        </a:lnSpc>
                        <a:spcAft>
                          <a:spcPts val="0"/>
                        </a:spcAft>
                      </a:pPr>
                      <a:r>
                        <a:rPr lang="fr-FR" sz="2000" dirty="0" smtClean="0">
                          <a:latin typeface="Times New Roman" pitchFamily="18" charset="0"/>
                          <a:ea typeface="Times New Roman"/>
                          <a:cs typeface="Times New Roman" pitchFamily="18" charset="0"/>
                        </a:rPr>
                        <a:t>10%</a:t>
                      </a:r>
                      <a:endParaRPr lang="fr-FR" sz="2000" dirty="0">
                        <a:latin typeface="Times New Roman" pitchFamily="18" charset="0"/>
                        <a:ea typeface="Times New Roman"/>
                        <a:cs typeface="Times New Roman" pitchFamily="18" charset="0"/>
                      </a:endParaRPr>
                    </a:p>
                  </a:txBody>
                  <a:tcPr marL="68580" marR="68580" marT="0" marB="0"/>
                </a:tc>
                <a:tc>
                  <a:txBody>
                    <a:bodyPr/>
                    <a:lstStyle/>
                    <a:p>
                      <a:pPr marL="457200" algn="ctr">
                        <a:lnSpc>
                          <a:spcPct val="115000"/>
                        </a:lnSpc>
                        <a:spcAft>
                          <a:spcPts val="0"/>
                        </a:spcAft>
                      </a:pPr>
                      <a:r>
                        <a:rPr lang="fr-FR" sz="2000" dirty="0" smtClean="0">
                          <a:latin typeface="Times New Roman" pitchFamily="18" charset="0"/>
                          <a:ea typeface="Times New Roman"/>
                          <a:cs typeface="Times New Roman" pitchFamily="18" charset="0"/>
                        </a:rPr>
                        <a:t>14%</a:t>
                      </a:r>
                      <a:endParaRPr lang="fr-FR" sz="2000" dirty="0">
                        <a:latin typeface="Times New Roman" pitchFamily="18" charset="0"/>
                        <a:ea typeface="Times New Roman"/>
                        <a:cs typeface="Times New Roman" pitchFamily="18" charset="0"/>
                      </a:endParaRPr>
                    </a:p>
                  </a:txBody>
                  <a:tcPr marL="68580" marR="68580" marT="0" marB="0"/>
                </a:tc>
              </a:tr>
            </a:tbl>
          </a:graphicData>
        </a:graphic>
      </p:graphicFrame>
    </p:spTree>
  </p:cSld>
  <p:clrMapOvr>
    <a:masterClrMapping/>
  </p:clrMapOvr>
  <p:transition>
    <p:randomBa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latin typeface="Times New Roman" pitchFamily="18" charset="0"/>
                <a:cs typeface="Times New Roman" pitchFamily="18" charset="0"/>
              </a:rPr>
              <a:t>le type de dictionnaire que favorisent les enseignants est celui en version papier étant donné qu’ils sont habitués à cette version.</a:t>
            </a:r>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lstStyle/>
          <a:p>
            <a:endParaRPr lang="fr-FR"/>
          </a:p>
        </p:txBody>
      </p:sp>
    </p:spTree>
  </p:cSld>
  <p:clrMapOvr>
    <a:masterClrMapping/>
  </p:clrMapOvr>
  <p:transition>
    <p:randomBar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lvl="0"/>
            <a:r>
              <a:rPr lang="fr-FR" sz="3200" dirty="0" smtClean="0">
                <a:latin typeface="Times New Roman" pitchFamily="18" charset="0"/>
                <a:cs typeface="Times New Roman" pitchFamily="18" charset="0"/>
              </a:rPr>
              <a:t>7-Pensez-vous qu'avec une version numérique, le dictionnaire du professeur HADDADOU serait plus fréquemment utilisé ?</a:t>
            </a:r>
          </a:p>
          <a:p>
            <a:endParaRPr lang="fr-FR" dirty="0"/>
          </a:p>
        </p:txBody>
      </p:sp>
      <p:sp>
        <p:nvSpPr>
          <p:cNvPr id="3" name="Titre 2"/>
          <p:cNvSpPr>
            <a:spLocks noGrp="1"/>
          </p:cNvSpPr>
          <p:nvPr>
            <p:ph type="title"/>
          </p:nvPr>
        </p:nvSpPr>
        <p:spPr/>
        <p:txBody>
          <a:bodyPr/>
          <a:lstStyle/>
          <a:p>
            <a:endParaRPr lang="fr-FR"/>
          </a:p>
        </p:txBody>
      </p:sp>
      <p:graphicFrame>
        <p:nvGraphicFramePr>
          <p:cNvPr id="4" name="Tableau 3"/>
          <p:cNvGraphicFramePr>
            <a:graphicFrameLocks noGrp="1"/>
          </p:cNvGraphicFramePr>
          <p:nvPr/>
        </p:nvGraphicFramePr>
        <p:xfrm>
          <a:off x="1524000" y="3071810"/>
          <a:ext cx="6096000" cy="1928826"/>
        </p:xfrm>
        <a:graphic>
          <a:graphicData uri="http://schemas.openxmlformats.org/drawingml/2006/table">
            <a:tbl>
              <a:tblPr firstRow="1" bandRow="1">
                <a:tableStyleId>{5C22544A-7EE6-4342-B048-85BDC9FD1C3A}</a:tableStyleId>
              </a:tblPr>
              <a:tblGrid>
                <a:gridCol w="3048000"/>
                <a:gridCol w="3048000"/>
              </a:tblGrid>
              <a:tr h="964413">
                <a:tc>
                  <a:txBody>
                    <a:bodyPr/>
                    <a:lstStyle/>
                    <a:p>
                      <a:pPr marL="457200" algn="ctr">
                        <a:lnSpc>
                          <a:spcPct val="115000"/>
                        </a:lnSpc>
                        <a:spcAft>
                          <a:spcPts val="0"/>
                        </a:spcAft>
                      </a:pPr>
                      <a:endParaRPr lang="fr-FR" sz="2000" dirty="0" smtClean="0">
                        <a:latin typeface="Times New Roman"/>
                        <a:ea typeface="Times New Roman"/>
                        <a:cs typeface="Times New Roman"/>
                      </a:endParaRPr>
                    </a:p>
                    <a:p>
                      <a:pPr marL="457200" algn="ctr">
                        <a:lnSpc>
                          <a:spcPct val="115000"/>
                        </a:lnSpc>
                        <a:spcAft>
                          <a:spcPts val="0"/>
                        </a:spcAft>
                      </a:pPr>
                      <a:r>
                        <a:rPr lang="fr-FR" sz="2000" dirty="0" smtClean="0">
                          <a:latin typeface="Times New Roman"/>
                          <a:ea typeface="Times New Roman"/>
                          <a:cs typeface="Times New Roman"/>
                        </a:rPr>
                        <a:t>OUI</a:t>
                      </a:r>
                      <a:endParaRPr lang="fr-FR" sz="2000" dirty="0">
                        <a:latin typeface="Calibri"/>
                        <a:ea typeface="Times New Roman"/>
                        <a:cs typeface="Times New Roman"/>
                      </a:endParaRPr>
                    </a:p>
                  </a:txBody>
                  <a:tcPr marL="68580" marR="68580" marT="0" marB="0"/>
                </a:tc>
                <a:tc>
                  <a:txBody>
                    <a:bodyPr/>
                    <a:lstStyle/>
                    <a:p>
                      <a:pPr marL="457200" algn="ctr">
                        <a:lnSpc>
                          <a:spcPct val="115000"/>
                        </a:lnSpc>
                        <a:spcAft>
                          <a:spcPts val="0"/>
                        </a:spcAft>
                      </a:pPr>
                      <a:endParaRPr lang="fr-FR" sz="2000" dirty="0" smtClean="0">
                        <a:latin typeface="Times New Roman"/>
                        <a:ea typeface="Times New Roman"/>
                        <a:cs typeface="Times New Roman"/>
                      </a:endParaRPr>
                    </a:p>
                    <a:p>
                      <a:pPr marL="457200" algn="ctr">
                        <a:lnSpc>
                          <a:spcPct val="115000"/>
                        </a:lnSpc>
                        <a:spcAft>
                          <a:spcPts val="0"/>
                        </a:spcAft>
                      </a:pPr>
                      <a:r>
                        <a:rPr lang="fr-FR" sz="2000" dirty="0" smtClean="0">
                          <a:latin typeface="Times New Roman"/>
                          <a:ea typeface="Times New Roman"/>
                          <a:cs typeface="Times New Roman"/>
                        </a:rPr>
                        <a:t>NON</a:t>
                      </a:r>
                      <a:endParaRPr lang="fr-FR" sz="2000" dirty="0">
                        <a:latin typeface="Calibri"/>
                        <a:ea typeface="Times New Roman"/>
                        <a:cs typeface="Times New Roman"/>
                      </a:endParaRPr>
                    </a:p>
                  </a:txBody>
                  <a:tcPr marL="68580" marR="68580" marT="0" marB="0"/>
                </a:tc>
              </a:tr>
              <a:tr h="964413">
                <a:tc>
                  <a:txBody>
                    <a:bodyPr/>
                    <a:lstStyle/>
                    <a:p>
                      <a:pPr marL="457200" algn="ctr">
                        <a:lnSpc>
                          <a:spcPct val="115000"/>
                        </a:lnSpc>
                        <a:spcAft>
                          <a:spcPts val="0"/>
                        </a:spcAft>
                      </a:pPr>
                      <a:r>
                        <a:rPr lang="fr-FR" sz="2000" dirty="0">
                          <a:latin typeface="Times New Roman"/>
                          <a:ea typeface="Times New Roman"/>
                          <a:cs typeface="Times New Roman"/>
                        </a:rPr>
                        <a:t>87%</a:t>
                      </a:r>
                      <a:endParaRPr lang="fr-FR" sz="2000" dirty="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fr-FR" sz="2000" dirty="0">
                          <a:latin typeface="Times New Roman"/>
                          <a:ea typeface="Times New Roman"/>
                          <a:cs typeface="Times New Roman"/>
                        </a:rPr>
                        <a:t>13%</a:t>
                      </a:r>
                      <a:endParaRPr lang="fr-FR" sz="2000" dirty="0">
                        <a:latin typeface="Calibri"/>
                        <a:ea typeface="Times New Roman"/>
                        <a:cs typeface="Times New Roman"/>
                      </a:endParaRPr>
                    </a:p>
                  </a:txBody>
                  <a:tcPr marL="68580" marR="68580" marT="0" marB="0"/>
                </a:tc>
              </a:tr>
            </a:tbl>
          </a:graphicData>
        </a:graphic>
      </p:graphicFrame>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dirty="0" smtClean="0">
                <a:latin typeface="Times New Roman" pitchFamily="18" charset="0"/>
                <a:cs typeface="Times New Roman" pitchFamily="18" charset="0"/>
              </a:rPr>
              <a:t>Le dictionnaire des mots nouveaux ou tamazight tatrart du professeur HADDADOU, tamazight-français-arabe est un dictionnaire trilingue des néologismes, édité en 2018 à ALGER, aux éditions BERTI.</a:t>
            </a:r>
          </a:p>
          <a:p>
            <a:r>
              <a:rPr lang="fr-FR" dirty="0" smtClean="0">
                <a:latin typeface="Times New Roman" pitchFamily="18" charset="0"/>
                <a:cs typeface="Times New Roman" pitchFamily="18" charset="0"/>
              </a:rPr>
              <a:t>Le dictionnaire  comprend trois (03) parties :</a:t>
            </a:r>
          </a:p>
          <a:p>
            <a:pPr>
              <a:buNone/>
            </a:pPr>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Une partie berbère-français-arabe, la plus développée.</a:t>
            </a:r>
          </a:p>
          <a:p>
            <a:pPr>
              <a:buNone/>
            </a:pPr>
            <a:r>
              <a:rPr lang="fr-FR" dirty="0" smtClean="0">
                <a:latin typeface="Times New Roman" pitchFamily="18" charset="0"/>
                <a:cs typeface="Times New Roman" pitchFamily="18" charset="0"/>
              </a:rPr>
              <a:t>    La classification d’ordre alphabétique réunit les néologismes, à partir d’un mot vedette. Chaque mot est suivi d’une traduction française, puis arabe, la source du néologisme est indiquée quand il s’agit d’un dictionnaire édité.</a:t>
            </a:r>
          </a:p>
          <a:p>
            <a:pPr>
              <a:buNone/>
            </a:pPr>
            <a:endParaRPr lang="fr-FR"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endParaRPr lang="fr-FR" dirty="0">
              <a:latin typeface="Times New Roman" pitchFamily="18" charset="0"/>
              <a:cs typeface="Times New Roman" pitchFamily="18" charset="0"/>
            </a:endParaRPr>
          </a:p>
        </p:txBody>
      </p:sp>
      <p:sp>
        <p:nvSpPr>
          <p:cNvPr id="3" name="Titre 2"/>
          <p:cNvSpPr>
            <a:spLocks noGrp="1"/>
          </p:cNvSpPr>
          <p:nvPr>
            <p:ph type="title"/>
          </p:nvPr>
        </p:nvSpPr>
        <p:spPr>
          <a:solidFill>
            <a:schemeClr val="bg2">
              <a:lumMod val="75000"/>
            </a:schemeClr>
          </a:solidFill>
        </p:spPr>
        <p:txBody>
          <a:bodyPr>
            <a:noAutofit/>
          </a:bodyPr>
          <a:lstStyle/>
          <a:p>
            <a:pPr algn="ctr"/>
            <a:r>
              <a:rPr lang="fr-FR" sz="4000" dirty="0" smtClean="0">
                <a:solidFill>
                  <a:schemeClr val="tx1"/>
                </a:solidFill>
                <a:latin typeface="Times New Roman" pitchFamily="18" charset="0"/>
                <a:cs typeface="Times New Roman" pitchFamily="18" charset="0"/>
              </a:rPr>
              <a:t>Présentation du dictionnaire du Professeur HADDADOU </a:t>
            </a:r>
            <a:endParaRPr lang="fr-FR" sz="4000" dirty="0">
              <a:solidFill>
                <a:schemeClr val="tx1"/>
              </a:solidFill>
              <a:latin typeface="Times New Roman" pitchFamily="18" charset="0"/>
              <a:cs typeface="Times New Roman" pitchFamily="18" charset="0"/>
            </a:endParaRPr>
          </a:p>
        </p:txBody>
      </p:sp>
    </p:spTree>
  </p:cSld>
  <p:clrMapOvr>
    <a:masterClrMapping/>
  </p:clrMapOvr>
  <p:transition>
    <p:randomBa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3200" dirty="0" smtClean="0">
                <a:latin typeface="Times New Roman" pitchFamily="18" charset="0"/>
                <a:cs typeface="Times New Roman" pitchFamily="18" charset="0"/>
              </a:rPr>
              <a:t>La plupart des enseignants auprès desquels nous avons mené notre enquête pensent que la version numérique du dictionnaire des néologismes du professeur HADDADOU, augmentera le taux d’utilisation de cet outil pédagogique .</a:t>
            </a:r>
            <a:endParaRPr lang="fr-FR" sz="3200" dirty="0">
              <a:latin typeface="Times New Roman" pitchFamily="18" charset="0"/>
              <a:cs typeface="Times New Roman" pitchFamily="18" charset="0"/>
            </a:endParaRPr>
          </a:p>
        </p:txBody>
      </p:sp>
      <p:sp>
        <p:nvSpPr>
          <p:cNvPr id="3" name="Titre 2"/>
          <p:cNvSpPr>
            <a:spLocks noGrp="1"/>
          </p:cNvSpPr>
          <p:nvPr>
            <p:ph type="title"/>
          </p:nvPr>
        </p:nvSpPr>
        <p:spPr/>
        <p:txBody>
          <a:bodyPr/>
          <a:lstStyle/>
          <a:p>
            <a:endParaRPr lang="fr-FR"/>
          </a:p>
        </p:txBody>
      </p:sp>
    </p:spTree>
  </p:cSld>
  <p:clrMapOvr>
    <a:masterClrMapping/>
  </p:clrMapOvr>
  <p:transition>
    <p:randomBar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sz="3200" dirty="0" smtClean="0">
                <a:latin typeface="Times New Roman" pitchFamily="18" charset="0"/>
                <a:cs typeface="Times New Roman" pitchFamily="18" charset="0"/>
              </a:rPr>
              <a:t>Comment? </a:t>
            </a:r>
          </a:p>
          <a:p>
            <a:endParaRPr lang="fr-FR" dirty="0"/>
          </a:p>
        </p:txBody>
      </p:sp>
      <p:sp>
        <p:nvSpPr>
          <p:cNvPr id="3" name="Titre 2"/>
          <p:cNvSpPr>
            <a:spLocks noGrp="1"/>
          </p:cNvSpPr>
          <p:nvPr>
            <p:ph type="title"/>
          </p:nvPr>
        </p:nvSpPr>
        <p:spPr/>
        <p:txBody>
          <a:bodyPr/>
          <a:lstStyle/>
          <a:p>
            <a:endParaRPr lang="fr-FR"/>
          </a:p>
        </p:txBody>
      </p:sp>
      <p:graphicFrame>
        <p:nvGraphicFramePr>
          <p:cNvPr id="4" name="Tableau 3"/>
          <p:cNvGraphicFramePr>
            <a:graphicFrameLocks noGrp="1"/>
          </p:cNvGraphicFramePr>
          <p:nvPr/>
        </p:nvGraphicFramePr>
        <p:xfrm>
          <a:off x="1524000" y="2214555"/>
          <a:ext cx="6096000" cy="1950533"/>
        </p:xfrm>
        <a:graphic>
          <a:graphicData uri="http://schemas.openxmlformats.org/drawingml/2006/table">
            <a:tbl>
              <a:tblPr firstRow="1" bandRow="1">
                <a:tableStyleId>{5C22544A-7EE6-4342-B048-85BDC9FD1C3A}</a:tableStyleId>
              </a:tblPr>
              <a:tblGrid>
                <a:gridCol w="2032000"/>
                <a:gridCol w="2032000"/>
                <a:gridCol w="2032000"/>
              </a:tblGrid>
              <a:tr h="928693">
                <a:tc>
                  <a:txBody>
                    <a:bodyPr/>
                    <a:lstStyle/>
                    <a:p>
                      <a:pPr algn="ctr">
                        <a:lnSpc>
                          <a:spcPct val="115000"/>
                        </a:lnSpc>
                        <a:spcAft>
                          <a:spcPts val="0"/>
                        </a:spcAft>
                      </a:pPr>
                      <a:r>
                        <a:rPr kumimoji="0" lang="fr-FR" sz="2000" b="1" kern="1200" dirty="0" smtClean="0">
                          <a:solidFill>
                            <a:schemeClr val="lt1"/>
                          </a:solidFill>
                          <a:latin typeface="Times New Roman" pitchFamily="18" charset="0"/>
                          <a:ea typeface="+mn-ea"/>
                          <a:cs typeface="Times New Roman" pitchFamily="18" charset="0"/>
                        </a:rPr>
                        <a:t>La recherche est plus pratique </a:t>
                      </a:r>
                      <a:endParaRPr lang="fr-FR" sz="20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kumimoji="0" lang="fr-FR" sz="2000" b="1" kern="1200" dirty="0" smtClean="0">
                          <a:solidFill>
                            <a:schemeClr val="lt1"/>
                          </a:solidFill>
                          <a:latin typeface="Times New Roman" pitchFamily="18" charset="0"/>
                          <a:ea typeface="+mn-ea"/>
                          <a:cs typeface="Times New Roman" pitchFamily="18" charset="0"/>
                        </a:rPr>
                        <a:t>La recherche est plus facile</a:t>
                      </a:r>
                      <a:endParaRPr lang="fr-FR" sz="20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kumimoji="0" lang="fr-FR" sz="2000" b="1" kern="1200" dirty="0" smtClean="0">
                          <a:solidFill>
                            <a:schemeClr val="lt1"/>
                          </a:solidFill>
                          <a:latin typeface="Times New Roman" pitchFamily="18" charset="0"/>
                          <a:ea typeface="+mn-ea"/>
                          <a:cs typeface="Times New Roman" pitchFamily="18" charset="0"/>
                        </a:rPr>
                        <a:t>La recherche et plus rapide </a:t>
                      </a:r>
                      <a:endParaRPr lang="fr-FR" sz="2000" dirty="0">
                        <a:solidFill>
                          <a:schemeClr val="tx1"/>
                        </a:solidFill>
                        <a:latin typeface="Times New Roman" pitchFamily="18" charset="0"/>
                        <a:ea typeface="Times New Roman"/>
                        <a:cs typeface="Times New Roman" pitchFamily="18" charset="0"/>
                      </a:endParaRPr>
                    </a:p>
                  </a:txBody>
                  <a:tcPr marL="68580" marR="68580" marT="0" marB="0"/>
                </a:tc>
              </a:tr>
              <a:tr h="1021840">
                <a:tc>
                  <a:txBody>
                    <a:bodyPr/>
                    <a:lstStyle/>
                    <a:p>
                      <a:pPr algn="ctr">
                        <a:lnSpc>
                          <a:spcPct val="115000"/>
                        </a:lnSpc>
                        <a:spcAft>
                          <a:spcPts val="0"/>
                        </a:spcAft>
                      </a:pPr>
                      <a:r>
                        <a:rPr lang="fr-FR" sz="2000" dirty="0">
                          <a:solidFill>
                            <a:schemeClr val="tx1"/>
                          </a:solidFill>
                          <a:latin typeface="Times New Roman" pitchFamily="18" charset="0"/>
                          <a:ea typeface="Times New Roman"/>
                          <a:cs typeface="Times New Roman" pitchFamily="18" charset="0"/>
                        </a:rPr>
                        <a:t>50%</a:t>
                      </a:r>
                    </a:p>
                  </a:txBody>
                  <a:tcPr marL="68580" marR="68580" marT="0" marB="0"/>
                </a:tc>
                <a:tc>
                  <a:txBody>
                    <a:bodyPr/>
                    <a:lstStyle/>
                    <a:p>
                      <a:pPr algn="ctr">
                        <a:lnSpc>
                          <a:spcPct val="115000"/>
                        </a:lnSpc>
                        <a:spcAft>
                          <a:spcPts val="0"/>
                        </a:spcAft>
                      </a:pPr>
                      <a:r>
                        <a:rPr lang="fr-FR" sz="2000" dirty="0">
                          <a:solidFill>
                            <a:schemeClr val="tx1"/>
                          </a:solidFill>
                          <a:latin typeface="Times New Roman" pitchFamily="18" charset="0"/>
                          <a:ea typeface="Times New Roman"/>
                          <a:cs typeface="Times New Roman" pitchFamily="18" charset="0"/>
                        </a:rPr>
                        <a:t>12%</a:t>
                      </a:r>
                    </a:p>
                  </a:txBody>
                  <a:tcPr marL="68580" marR="68580" marT="0" marB="0"/>
                </a:tc>
                <a:tc>
                  <a:txBody>
                    <a:bodyPr/>
                    <a:lstStyle/>
                    <a:p>
                      <a:pPr algn="ctr">
                        <a:lnSpc>
                          <a:spcPct val="115000"/>
                        </a:lnSpc>
                        <a:spcAft>
                          <a:spcPts val="0"/>
                        </a:spcAft>
                      </a:pPr>
                      <a:r>
                        <a:rPr lang="fr-FR" sz="2000" dirty="0">
                          <a:solidFill>
                            <a:schemeClr val="tx1"/>
                          </a:solidFill>
                          <a:latin typeface="Times New Roman" pitchFamily="18" charset="0"/>
                          <a:ea typeface="Times New Roman"/>
                          <a:cs typeface="Times New Roman" pitchFamily="18" charset="0"/>
                        </a:rPr>
                        <a:t>38%</a:t>
                      </a:r>
                    </a:p>
                  </a:txBody>
                  <a:tcPr marL="68580" marR="68580" marT="0" marB="0"/>
                </a:tc>
              </a:tr>
            </a:tbl>
          </a:graphicData>
        </a:graphic>
      </p:graphicFrame>
    </p:spTree>
  </p:cSld>
  <p:clrMapOvr>
    <a:masterClrMapping/>
  </p:clrMapOvr>
  <p:transition>
    <p:randomBar dir="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latin typeface="Times New Roman" pitchFamily="18" charset="0"/>
                <a:cs typeface="Times New Roman" pitchFamily="18" charset="0"/>
              </a:rPr>
              <a:t>Les enseignants du département de langue et culture amazighe, pensent que la version numérique du dictionnaire des néologismes du professeur HADDADOU, va rendre la recherche plus pratique avec un taux de 50% et plus rapide avec un taux de 38 % étant donné qu’ils reconnaissent le rôle primordial des TICES même s’ils préfèrent la version papier.</a:t>
            </a:r>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lstStyle/>
          <a:p>
            <a:endParaRPr lang="fr-FR"/>
          </a:p>
        </p:txBody>
      </p:sp>
    </p:spTree>
  </p:cSld>
  <p:clrMapOvr>
    <a:masterClrMapping/>
  </p:clrMapOvr>
  <p:transition>
    <p:randomBar dir="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00000"/>
          </a:xfrm>
        </p:spPr>
        <p:txBody>
          <a:bodyPr>
            <a:noAutofit/>
          </a:bodyPr>
          <a:lstStyle/>
          <a:p>
            <a:pPr algn="just"/>
            <a:endParaRPr lang="fr-FR" sz="2000" i="1"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Dans le processus  d’enseignement / apprentissage, nous avons constaté que les étudiants du département de langue et culture amazighe, considèrent le dictionnaire des néologismes comme un outil didactique principal nécessaire à la préparation des cours et au développement de la compétence de la production de l’écrit.</a:t>
            </a:r>
          </a:p>
          <a:p>
            <a:r>
              <a:rPr lang="fr-FR" sz="2400" dirty="0" smtClean="0">
                <a:latin typeface="Times New Roman" pitchFamily="18" charset="0"/>
                <a:cs typeface="Times New Roman" pitchFamily="18" charset="0"/>
              </a:rPr>
              <a:t>Les étudiants favorisent particulièrement le dictionnaire des néologismes du professeur  HADDADOU ; partie 2 : français-berbère. Ils l'exploitent surtout pour identifier les néologismes. Les étudiants préfèrent également avoir une version électronique de ce document sur téléphone portable ou sur ordinateur, parce qu’ils jugent que le numérique va rendre la recherche plus pratique et plus rapide.</a:t>
            </a:r>
          </a:p>
          <a:p>
            <a:pPr>
              <a:buNone/>
            </a:pPr>
            <a:endParaRPr lang="fr-FR" sz="2400" dirty="0" smtClean="0">
              <a:latin typeface="Times New Roman" pitchFamily="18" charset="0"/>
              <a:cs typeface="Times New Roman" pitchFamily="18" charset="0"/>
            </a:endParaRPr>
          </a:p>
        </p:txBody>
      </p:sp>
      <p:sp>
        <p:nvSpPr>
          <p:cNvPr id="3" name="Titre 2"/>
          <p:cNvSpPr>
            <a:spLocks noGrp="1"/>
          </p:cNvSpPr>
          <p:nvPr>
            <p:ph type="title"/>
          </p:nvPr>
        </p:nvSpPr>
        <p:spPr>
          <a:solidFill>
            <a:schemeClr val="bg2">
              <a:lumMod val="75000"/>
            </a:schemeClr>
          </a:solidFill>
        </p:spPr>
        <p:txBody>
          <a:bodyPr>
            <a:normAutofit/>
          </a:bodyPr>
          <a:lstStyle/>
          <a:p>
            <a:pPr algn="ctr"/>
            <a:r>
              <a:rPr lang="fr-FR" sz="4800" dirty="0" smtClean="0">
                <a:solidFill>
                  <a:schemeClr val="tx1"/>
                </a:solidFill>
                <a:latin typeface="Times New Roman" pitchFamily="18" charset="0"/>
                <a:cs typeface="Times New Roman" pitchFamily="18" charset="0"/>
              </a:rPr>
              <a:t>Conclusion générale</a:t>
            </a:r>
            <a:endParaRPr lang="fr-FR" sz="4800" dirty="0">
              <a:solidFill>
                <a:schemeClr val="tx1"/>
              </a:solidFill>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smtClean="0">
                <a:latin typeface="Times New Roman" pitchFamily="18" charset="0"/>
                <a:cs typeface="Times New Roman" pitchFamily="18" charset="0"/>
              </a:rPr>
              <a:t>Les enseignants du département de langue et culture amazighe de l’université de Tizi-Ouzou favorisent de même l'exploitation des dictionnaires des néologismes , particulièrement celui du professeur HADDADOU. Ces enseignants le consultent souvent pour la préparation des cours, l’identification des néologismes et l’orientation des étudiants. Ils exploitent plutôt la première ensuite la deuxième partie du document.</a:t>
            </a:r>
          </a:p>
          <a:p>
            <a:r>
              <a:rPr lang="fr-FR" dirty="0" smtClean="0">
                <a:latin typeface="Times New Roman" pitchFamily="18" charset="0"/>
                <a:cs typeface="Times New Roman" pitchFamily="18" charset="0"/>
              </a:rPr>
              <a:t>Les enseignants considèrent ce dictionnaire trilingue comme un support pédagogique nécessaire et utile dans le processus  enseignement / apprentissage; étant donné que les enseignants sont généralement plurilingues et espèrent découvrir les néologismes dans les trois langues .</a:t>
            </a:r>
          </a:p>
          <a:p>
            <a:endParaRPr lang="fr-FR" dirty="0">
              <a:latin typeface="Times New Roman" pitchFamily="18" charset="0"/>
              <a:cs typeface="Times New Roman" pitchFamily="18" charset="0"/>
            </a:endParaRPr>
          </a:p>
        </p:txBody>
      </p:sp>
      <p:sp>
        <p:nvSpPr>
          <p:cNvPr id="3" name="Titre 2"/>
          <p:cNvSpPr>
            <a:spLocks noGrp="1"/>
          </p:cNvSpPr>
          <p:nvPr>
            <p:ph type="title"/>
          </p:nvPr>
        </p:nvSpPr>
        <p:spPr/>
        <p:txBody>
          <a:bodyPr/>
          <a:lstStyle/>
          <a:p>
            <a:endParaRPr lang="fr-FR"/>
          </a:p>
        </p:txBody>
      </p:sp>
    </p:spTree>
  </p:cSld>
  <p:clrMapOvr>
    <a:masterClrMapping/>
  </p:clrMapOvr>
  <p:transition>
    <p:randomBar dir="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buNone/>
            </a:pPr>
            <a:endParaRPr lang="fr-FR"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-Ce dictionnaire est  un support didactique notamment dans les séances de lexique, pour répondre aux besoins terminologiques.</a:t>
            </a:r>
          </a:p>
          <a:p>
            <a:r>
              <a:rPr lang="fr-FR" sz="2800" dirty="0" smtClean="0">
                <a:latin typeface="Times New Roman" pitchFamily="18" charset="0"/>
                <a:cs typeface="Times New Roman" pitchFamily="18" charset="0"/>
              </a:rPr>
              <a:t>-Un travail bénéfique sur l’étymologie des néologisme qui  sont classés selon un ordre alphabétique.</a:t>
            </a:r>
          </a:p>
          <a:p>
            <a:r>
              <a:rPr lang="fr-FR" sz="2800" dirty="0" smtClean="0">
                <a:latin typeface="Times New Roman" pitchFamily="18" charset="0"/>
                <a:cs typeface="Times New Roman" pitchFamily="18" charset="0"/>
              </a:rPr>
              <a:t>-Une consultation facile avec une classification adaptée des néologisme en tentant compte des différents dialectes .</a:t>
            </a:r>
          </a:p>
          <a:p>
            <a:endParaRPr lang="fr-FR" dirty="0"/>
          </a:p>
        </p:txBody>
      </p:sp>
      <p:sp>
        <p:nvSpPr>
          <p:cNvPr id="3" name="Titre 2"/>
          <p:cNvSpPr>
            <a:spLocks noGrp="1"/>
          </p:cNvSpPr>
          <p:nvPr>
            <p:ph type="title"/>
          </p:nvPr>
        </p:nvSpPr>
        <p:spPr/>
        <p:txBody>
          <a:bodyPr/>
          <a:lstStyle/>
          <a:p>
            <a:endParaRPr lang="fr-FR"/>
          </a:p>
        </p:txBody>
      </p:sp>
    </p:spTree>
  </p:cSld>
  <p:clrMapOvr>
    <a:masterClrMapping/>
  </p:clrMapOvr>
  <p:transition>
    <p:randomBar dir="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noFill/>
          <a:effectLst>
            <a:glow rad="101600">
              <a:schemeClr val="accent1">
                <a:satMod val="175000"/>
                <a:alpha val="40000"/>
              </a:schemeClr>
            </a:glow>
            <a:outerShdw blurRad="50800" dist="38100" dir="5400000" algn="t" rotWithShape="0">
              <a:prstClr val="black">
                <a:alpha val="40000"/>
              </a:prstClr>
            </a:outerShdw>
          </a:effectLst>
          <a:scene3d>
            <a:camera prst="perspectiveAbove">
              <a:rot lat="20404758" lon="21280853" rev="109016"/>
            </a:camera>
            <a:lightRig rig="soft" dir="t"/>
          </a:scene3d>
          <a:sp3d>
            <a:bevelT prst="angle"/>
          </a:sp3d>
        </p:spPr>
        <p:txBody>
          <a:bodyPr>
            <a:normAutofit fontScale="90000"/>
            <a:scene3d>
              <a:camera prst="orthographicFront"/>
              <a:lightRig rig="soft" dir="t"/>
            </a:scene3d>
            <a:sp3d prstMaterial="softEdge">
              <a:bevelT w="25400" h="25400"/>
            </a:sp3d>
          </a:bodyPr>
          <a:lstStyle/>
          <a:p>
            <a:pPr algn="ctr"/>
            <a:r>
              <a:rPr lang="fr-FR" sz="5400" dirty="0" smtClean="0">
                <a:solidFill>
                  <a:schemeClr val="tx1"/>
                </a:solidFill>
                <a:effectLst>
                  <a:outerShdw blurRad="31750" dist="25400" dir="5400000" algn="tl" rotWithShape="0">
                    <a:srgbClr val="000000">
                      <a:alpha val="25000"/>
                    </a:srgbClr>
                  </a:outerShdw>
                  <a:reflection blurRad="6350" stA="60000" endA="900" endPos="58000" dir="5400000" sy="-100000" algn="bl" rotWithShape="0"/>
                </a:effectLst>
                <a:latin typeface="Times New Roman" pitchFamily="18" charset="0"/>
                <a:cs typeface="Times New Roman" pitchFamily="18" charset="0"/>
              </a:rPr>
              <a:t/>
            </a:r>
            <a:br>
              <a:rPr lang="fr-FR" sz="5400" dirty="0" smtClean="0">
                <a:solidFill>
                  <a:schemeClr val="tx1"/>
                </a:solidFill>
                <a:effectLst>
                  <a:outerShdw blurRad="31750" dist="25400" dir="5400000" algn="tl" rotWithShape="0">
                    <a:srgbClr val="000000">
                      <a:alpha val="25000"/>
                    </a:srgbClr>
                  </a:outerShdw>
                  <a:reflection blurRad="6350" stA="60000" endA="900" endPos="58000" dir="5400000" sy="-100000" algn="bl" rotWithShape="0"/>
                </a:effectLst>
                <a:latin typeface="Times New Roman" pitchFamily="18" charset="0"/>
                <a:cs typeface="Times New Roman" pitchFamily="18" charset="0"/>
              </a:rPr>
            </a:br>
            <a:r>
              <a:rPr lang="fr-FR" sz="5400" dirty="0" smtClean="0">
                <a:solidFill>
                  <a:schemeClr val="tx1"/>
                </a:solidFill>
                <a:effectLst>
                  <a:outerShdw blurRad="31750" dist="25400" dir="5400000" algn="tl" rotWithShape="0">
                    <a:srgbClr val="000000">
                      <a:alpha val="25000"/>
                    </a:srgbClr>
                  </a:outerShdw>
                  <a:reflection blurRad="6350" stA="60000" endA="900" endPos="58000" dir="5400000" sy="-100000" algn="bl" rotWithShape="0"/>
                </a:effectLst>
                <a:latin typeface="Times New Roman" pitchFamily="18" charset="0"/>
                <a:cs typeface="Times New Roman" pitchFamily="18" charset="0"/>
              </a:rPr>
              <a:t/>
            </a:r>
            <a:br>
              <a:rPr lang="fr-FR" sz="5400" dirty="0" smtClean="0">
                <a:solidFill>
                  <a:schemeClr val="tx1"/>
                </a:solidFill>
                <a:effectLst>
                  <a:outerShdw blurRad="31750" dist="25400" dir="5400000" algn="tl" rotWithShape="0">
                    <a:srgbClr val="000000">
                      <a:alpha val="25000"/>
                    </a:srgbClr>
                  </a:outerShdw>
                  <a:reflection blurRad="6350" stA="60000" endA="900" endPos="58000" dir="5400000" sy="-100000" algn="bl" rotWithShape="0"/>
                </a:effectLst>
                <a:latin typeface="Times New Roman" pitchFamily="18" charset="0"/>
                <a:cs typeface="Times New Roman" pitchFamily="18" charset="0"/>
              </a:rPr>
            </a:br>
            <a:r>
              <a:rPr lang="fr-FR" sz="5400" dirty="0" smtClean="0">
                <a:solidFill>
                  <a:schemeClr val="tx1"/>
                </a:solidFill>
                <a:effectLst>
                  <a:outerShdw blurRad="31750" dist="25400" dir="5400000" algn="tl" rotWithShape="0">
                    <a:srgbClr val="000000">
                      <a:alpha val="25000"/>
                    </a:srgbClr>
                  </a:outerShdw>
                  <a:reflection blurRad="6350" stA="60000" endA="900" endPos="58000" dir="5400000" sy="-100000" algn="bl" rotWithShape="0"/>
                </a:effectLst>
                <a:latin typeface="Times New Roman" pitchFamily="18" charset="0"/>
                <a:cs typeface="Times New Roman" pitchFamily="18" charset="0"/>
              </a:rPr>
              <a:t/>
            </a:r>
            <a:br>
              <a:rPr lang="fr-FR" sz="5400" dirty="0" smtClean="0">
                <a:solidFill>
                  <a:schemeClr val="tx1"/>
                </a:solidFill>
                <a:effectLst>
                  <a:outerShdw blurRad="31750" dist="25400" dir="5400000" algn="tl" rotWithShape="0">
                    <a:srgbClr val="000000">
                      <a:alpha val="25000"/>
                    </a:srgbClr>
                  </a:outerShdw>
                  <a:reflection blurRad="6350" stA="60000" endA="900" endPos="58000" dir="5400000" sy="-100000" algn="bl" rotWithShape="0"/>
                </a:effectLst>
                <a:latin typeface="Times New Roman" pitchFamily="18" charset="0"/>
                <a:cs typeface="Times New Roman" pitchFamily="18" charset="0"/>
              </a:rPr>
            </a:br>
            <a:r>
              <a:rPr lang="fr-FR" sz="5400" dirty="0" smtClean="0">
                <a:solidFill>
                  <a:schemeClr val="tx1"/>
                </a:solidFill>
                <a:effectLst>
                  <a:outerShdw blurRad="31750" dist="25400" dir="5400000" algn="tl" rotWithShape="0">
                    <a:srgbClr val="000000">
                      <a:alpha val="25000"/>
                    </a:srgbClr>
                  </a:outerShdw>
                  <a:reflection blurRad="6350" stA="60000" endA="900" endPos="58000" dir="5400000" sy="-100000" algn="bl" rotWithShape="0"/>
                </a:effectLst>
                <a:latin typeface="Times New Roman" pitchFamily="18" charset="0"/>
                <a:cs typeface="Times New Roman" pitchFamily="18" charset="0"/>
              </a:rPr>
              <a:t>Merci pour votre aimable attention…</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Sous-titre 2"/>
          <p:cNvSpPr>
            <a:spLocks noGrp="1"/>
          </p:cNvSpPr>
          <p:nvPr>
            <p:ph type="subTitle" idx="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46</a:t>
            </a:fld>
            <a:endParaRPr lang="fr-BE"/>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5500"/>
                                  </p:stCondLst>
                                  <p:iterate type="lt">
                                    <p:tmPct val="0"/>
                                  </p:iterate>
                                  <p:childTnLst>
                                    <p:animRot by="21600000">
                                      <p:cBhvr>
                                        <p:cTn id="6" dur="2000" fill="hold"/>
                                        <p:tgtEl>
                                          <p:spTgt spid="2"/>
                                        </p:tgtEl>
                                        <p:attrNameLst>
                                          <p:attrName>r</p:attrName>
                                        </p:attrNameLst>
                                      </p:cBhvr>
                                    </p:animRot>
                                  </p:childTnLst>
                                </p:cTn>
                              </p:par>
                            </p:childTnLst>
                          </p:cTn>
                        </p:par>
                        <p:par>
                          <p:cTn id="7" fill="hold">
                            <p:stCondLst>
                              <p:cond delay="7500"/>
                            </p:stCondLst>
                            <p:childTnLst>
                              <p:par>
                                <p:cTn id="8" presetID="8" presetClass="entr" presetSubtype="16" fill="hold" grpId="1" nodeType="afterEffect">
                                  <p:stCondLst>
                                    <p:cond delay="5500"/>
                                  </p:stCondLst>
                                  <p:iterate type="lt">
                                    <p:tmPct val="0"/>
                                  </p:iterate>
                                  <p:childTnLst>
                                    <p:set>
                                      <p:cBhvr>
                                        <p:cTn id="9" dur="1" fill="hold">
                                          <p:stCondLst>
                                            <p:cond delay="0"/>
                                          </p:stCondLst>
                                        </p:cTn>
                                        <p:tgtEl>
                                          <p:spTgt spid="2"/>
                                        </p:tgtEl>
                                        <p:attrNameLst>
                                          <p:attrName>style.visibility</p:attrName>
                                        </p:attrNameLst>
                                      </p:cBhvr>
                                      <p:to>
                                        <p:strVal val="visible"/>
                                      </p:to>
                                    </p:set>
                                    <p:animEffect transition="in" filter="diamond(in)">
                                      <p:cBhvr>
                                        <p:cTn id="10" dur="2000"/>
                                        <p:tgtEl>
                                          <p:spTgt spid="2"/>
                                        </p:tgtEl>
                                      </p:cBhvr>
                                    </p:animEffect>
                                  </p:childTnLst>
                                </p:cTn>
                              </p:par>
                            </p:childTnLst>
                          </p:cTn>
                        </p:par>
                        <p:par>
                          <p:cTn id="11" fill="hold">
                            <p:stCondLst>
                              <p:cond delay="15000"/>
                            </p:stCondLst>
                            <p:childTnLst>
                              <p:par>
                                <p:cTn id="12" presetID="2" presetClass="entr" presetSubtype="4" fill="hold" grpId="2" nodeType="afterEffect">
                                  <p:stCondLst>
                                    <p:cond delay="5500"/>
                                  </p:stCondLst>
                                  <p:iterate type="lt">
                                    <p:tmPct val="0"/>
                                  </p:iterate>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par>
                          <p:cTn id="16" fill="hold">
                            <p:stCondLst>
                              <p:cond delay="21000"/>
                            </p:stCondLst>
                            <p:childTnLst>
                              <p:par>
                                <p:cTn id="17" presetID="4" presetClass="entr" presetSubtype="16" fill="hold" grpId="3" nodeType="afterEffect">
                                  <p:stCondLst>
                                    <p:cond delay="5500"/>
                                  </p:stCondLst>
                                  <p:iterate type="lt">
                                    <p:tmPct val="0"/>
                                  </p:iterate>
                                  <p:childTnLst>
                                    <p:set>
                                      <p:cBhvr>
                                        <p:cTn id="18" dur="1" fill="hold">
                                          <p:stCondLst>
                                            <p:cond delay="0"/>
                                          </p:stCondLst>
                                        </p:cTn>
                                        <p:tgtEl>
                                          <p:spTgt spid="2"/>
                                        </p:tgtEl>
                                        <p:attrNameLst>
                                          <p:attrName>style.visibility</p:attrName>
                                        </p:attrNameLst>
                                      </p:cBhvr>
                                      <p:to>
                                        <p:strVal val="visible"/>
                                      </p:to>
                                    </p:set>
                                    <p:animEffect transition="in" filter="box(in)">
                                      <p:cBhvr>
                                        <p:cTn id="19" dur="500"/>
                                        <p:tgtEl>
                                          <p:spTgt spid="2"/>
                                        </p:tgtEl>
                                      </p:cBhvr>
                                    </p:animEffect>
                                  </p:childTnLst>
                                </p:cTn>
                              </p:par>
                            </p:childTnLst>
                          </p:cTn>
                        </p:par>
                        <p:par>
                          <p:cTn id="20" fill="hold">
                            <p:stCondLst>
                              <p:cond delay="27000"/>
                            </p:stCondLst>
                            <p:childTnLst>
                              <p:par>
                                <p:cTn id="21" presetID="5" presetClass="entr" presetSubtype="10" fill="hold" grpId="4" nodeType="afterEffect">
                                  <p:stCondLst>
                                    <p:cond delay="5500"/>
                                  </p:stCondLst>
                                  <p:iterate type="lt">
                                    <p:tmPct val="0"/>
                                  </p:iterate>
                                  <p:childTnLst>
                                    <p:set>
                                      <p:cBhvr>
                                        <p:cTn id="22" dur="1" fill="hold">
                                          <p:stCondLst>
                                            <p:cond delay="0"/>
                                          </p:stCondLst>
                                        </p:cTn>
                                        <p:tgtEl>
                                          <p:spTgt spid="2"/>
                                        </p:tgtEl>
                                        <p:attrNameLst>
                                          <p:attrName>style.visibility</p:attrName>
                                        </p:attrNameLst>
                                      </p:cBhvr>
                                      <p:to>
                                        <p:strVal val="visible"/>
                                      </p:to>
                                    </p:set>
                                    <p:animEffect transition="in" filter="checkerboard(across)">
                                      <p:cBhvr>
                                        <p:cTn id="23" dur="500"/>
                                        <p:tgtEl>
                                          <p:spTgt spid="2"/>
                                        </p:tgtEl>
                                      </p:cBhvr>
                                    </p:animEffect>
                                  </p:childTnLst>
                                </p:cTn>
                              </p:par>
                            </p:childTnLst>
                          </p:cTn>
                        </p:par>
                        <p:par>
                          <p:cTn id="24" fill="hold">
                            <p:stCondLst>
                              <p:cond delay="33000"/>
                            </p:stCondLst>
                            <p:childTnLst>
                              <p:par>
                                <p:cTn id="25" presetID="8" presetClass="emph" presetSubtype="0" autoRev="1" fill="hold" grpId="5" nodeType="afterEffect">
                                  <p:stCondLst>
                                    <p:cond delay="5500"/>
                                  </p:stCondLst>
                                  <p:iterate type="lt">
                                    <p:tmPct val="0"/>
                                  </p:iterate>
                                  <p:childTnLst>
                                    <p:animRot by="21600000">
                                      <p:cBhvr>
                                        <p:cTn id="26" dur="2000" fill="hold"/>
                                        <p:tgtEl>
                                          <p:spTgt spid="2"/>
                                        </p:tgtEl>
                                        <p:attrNameLst>
                                          <p:attrName>r</p:attrName>
                                        </p:attrNameLst>
                                      </p:cBhvr>
                                    </p:animRot>
                                  </p:childTnLst>
                                </p:cTn>
                              </p:par>
                            </p:childTnLst>
                          </p:cTn>
                        </p:par>
                        <p:par>
                          <p:cTn id="27" fill="hold">
                            <p:stCondLst>
                              <p:cond delay="42500"/>
                            </p:stCondLst>
                            <p:childTnLst>
                              <p:par>
                                <p:cTn id="28" presetID="5" presetClass="entr" presetSubtype="10" fill="hold" grpId="6" nodeType="afterEffect">
                                  <p:stCondLst>
                                    <p:cond delay="5500"/>
                                  </p:stCondLst>
                                  <p:iterate type="lt">
                                    <p:tmPct val="0"/>
                                  </p:iterate>
                                  <p:childTnLst>
                                    <p:set>
                                      <p:cBhvr>
                                        <p:cTn id="29" dur="1" fill="hold">
                                          <p:stCondLst>
                                            <p:cond delay="0"/>
                                          </p:stCondLst>
                                        </p:cTn>
                                        <p:tgtEl>
                                          <p:spTgt spid="2"/>
                                        </p:tgtEl>
                                        <p:attrNameLst>
                                          <p:attrName>style.visibility</p:attrName>
                                        </p:attrNameLst>
                                      </p:cBhvr>
                                      <p:to>
                                        <p:strVal val="visible"/>
                                      </p:to>
                                    </p:set>
                                    <p:animEffect transition="in" filter="checkerboard(across)">
                                      <p:cBhvr>
                                        <p:cTn id="30" dur="500"/>
                                        <p:tgtEl>
                                          <p:spTgt spid="2"/>
                                        </p:tgtEl>
                                      </p:cBhvr>
                                    </p:animEffect>
                                  </p:childTnLst>
                                </p:cTn>
                              </p:par>
                            </p:childTnLst>
                          </p:cTn>
                        </p:par>
                        <p:par>
                          <p:cTn id="31" fill="hold">
                            <p:stCondLst>
                              <p:cond delay="48500"/>
                            </p:stCondLst>
                            <p:childTnLst>
                              <p:par>
                                <p:cTn id="32" presetID="4" presetClass="entr" presetSubtype="16" fill="hold" grpId="7" nodeType="afterEffect">
                                  <p:stCondLst>
                                    <p:cond delay="5500"/>
                                  </p:stCondLst>
                                  <p:iterate type="lt">
                                    <p:tmPct val="0"/>
                                  </p:iterate>
                                  <p:childTnLst>
                                    <p:set>
                                      <p:cBhvr>
                                        <p:cTn id="33" dur="1" fill="hold">
                                          <p:stCondLst>
                                            <p:cond delay="0"/>
                                          </p:stCondLst>
                                        </p:cTn>
                                        <p:tgtEl>
                                          <p:spTgt spid="2"/>
                                        </p:tgtEl>
                                        <p:attrNameLst>
                                          <p:attrName>style.visibility</p:attrName>
                                        </p:attrNameLst>
                                      </p:cBhvr>
                                      <p:to>
                                        <p:strVal val="visible"/>
                                      </p:to>
                                    </p:set>
                                    <p:animEffect transition="in" filter="box(in)">
                                      <p:cBhvr>
                                        <p:cTn id="34" dur="500"/>
                                        <p:tgtEl>
                                          <p:spTgt spid="2"/>
                                        </p:tgtEl>
                                      </p:cBhvr>
                                    </p:animEffect>
                                  </p:childTnLst>
                                </p:cTn>
                              </p:par>
                            </p:childTnLst>
                          </p:cTn>
                        </p:par>
                        <p:par>
                          <p:cTn id="35" fill="hold">
                            <p:stCondLst>
                              <p:cond delay="54500"/>
                            </p:stCondLst>
                            <p:childTnLst>
                              <p:par>
                                <p:cTn id="36" presetID="2" presetClass="entr" presetSubtype="4" fill="hold" grpId="8" nodeType="afterEffect">
                                  <p:stCondLst>
                                    <p:cond delay="5500"/>
                                  </p:stCondLst>
                                  <p:iterate type="lt">
                                    <p:tmPct val="0"/>
                                  </p:iterate>
                                  <p:childTnLst>
                                    <p:set>
                                      <p:cBhvr>
                                        <p:cTn id="37" dur="1" fill="hold">
                                          <p:stCondLst>
                                            <p:cond delay="0"/>
                                          </p:stCondLst>
                                        </p:cTn>
                                        <p:tgtEl>
                                          <p:spTgt spid="2"/>
                                        </p:tgtEl>
                                        <p:attrNameLst>
                                          <p:attrName>style.visibility</p:attrName>
                                        </p:attrNameLst>
                                      </p:cBhvr>
                                      <p:to>
                                        <p:strVal val="visible"/>
                                      </p:to>
                                    </p:set>
                                    <p:anim calcmode="lin" valueType="num">
                                      <p:cBhvr additive="base">
                                        <p:cTn id="38" dur="500" fill="hold"/>
                                        <p:tgtEl>
                                          <p:spTgt spid="2"/>
                                        </p:tgtEl>
                                        <p:attrNameLst>
                                          <p:attrName>ppt_x</p:attrName>
                                        </p:attrNameLst>
                                      </p:cBhvr>
                                      <p:tavLst>
                                        <p:tav tm="0">
                                          <p:val>
                                            <p:strVal val="#ppt_x"/>
                                          </p:val>
                                        </p:tav>
                                        <p:tav tm="100000">
                                          <p:val>
                                            <p:strVal val="#ppt_x"/>
                                          </p:val>
                                        </p:tav>
                                      </p:tavLst>
                                    </p:anim>
                                    <p:anim calcmode="lin" valueType="num">
                                      <p:cBhvr additive="base">
                                        <p:cTn id="39" dur="500" fill="hold"/>
                                        <p:tgtEl>
                                          <p:spTgt spid="2"/>
                                        </p:tgtEl>
                                        <p:attrNameLst>
                                          <p:attrName>ppt_y</p:attrName>
                                        </p:attrNameLst>
                                      </p:cBhvr>
                                      <p:tavLst>
                                        <p:tav tm="0">
                                          <p:val>
                                            <p:strVal val="1+#ppt_h/2"/>
                                          </p:val>
                                        </p:tav>
                                        <p:tav tm="100000">
                                          <p:val>
                                            <p:strVal val="#ppt_y"/>
                                          </p:val>
                                        </p:tav>
                                      </p:tavLst>
                                    </p:anim>
                                  </p:childTnLst>
                                </p:cTn>
                              </p:par>
                            </p:childTnLst>
                          </p:cTn>
                        </p:par>
                        <p:par>
                          <p:cTn id="40" fill="hold">
                            <p:stCondLst>
                              <p:cond delay="60500"/>
                            </p:stCondLst>
                            <p:childTnLst>
                              <p:par>
                                <p:cTn id="41" presetID="8" presetClass="entr" presetSubtype="16" fill="hold" grpId="9" nodeType="afterEffect">
                                  <p:stCondLst>
                                    <p:cond delay="5500"/>
                                  </p:stCondLst>
                                  <p:iterate type="lt">
                                    <p:tmPct val="0"/>
                                  </p:iterate>
                                  <p:childTnLst>
                                    <p:set>
                                      <p:cBhvr>
                                        <p:cTn id="42" dur="1" fill="hold">
                                          <p:stCondLst>
                                            <p:cond delay="0"/>
                                          </p:stCondLst>
                                        </p:cTn>
                                        <p:tgtEl>
                                          <p:spTgt spid="2"/>
                                        </p:tgtEl>
                                        <p:attrNameLst>
                                          <p:attrName>style.visibility</p:attrName>
                                        </p:attrNameLst>
                                      </p:cBhvr>
                                      <p:to>
                                        <p:strVal val="visible"/>
                                      </p:to>
                                    </p:set>
                                    <p:animEffect transition="in" filter="diamond(in)">
                                      <p:cBhvr>
                                        <p:cTn id="43" dur="2000"/>
                                        <p:tgtEl>
                                          <p:spTgt spid="2"/>
                                        </p:tgtEl>
                                      </p:cBhvr>
                                    </p:animEffect>
                                  </p:childTnLst>
                                </p:cTn>
                              </p:par>
                            </p:childTnLst>
                          </p:cTn>
                        </p:par>
                        <p:par>
                          <p:cTn id="44" fill="hold">
                            <p:stCondLst>
                              <p:cond delay="68000"/>
                            </p:stCondLst>
                            <p:childTnLst>
                              <p:par>
                                <p:cTn id="45" presetID="3" presetClass="entr" presetSubtype="10" fill="hold" grpId="10" nodeType="afterEffect">
                                  <p:stCondLst>
                                    <p:cond delay="5500"/>
                                  </p:stCondLst>
                                  <p:iterate type="lt">
                                    <p:tmPct val="0"/>
                                  </p:iterate>
                                  <p:childTnLst>
                                    <p:set>
                                      <p:cBhvr>
                                        <p:cTn id="46" dur="1" fill="hold">
                                          <p:stCondLst>
                                            <p:cond delay="0"/>
                                          </p:stCondLst>
                                        </p:cTn>
                                        <p:tgtEl>
                                          <p:spTgt spid="2"/>
                                        </p:tgtEl>
                                        <p:attrNameLst>
                                          <p:attrName>style.visibility</p:attrName>
                                        </p:attrNameLst>
                                      </p:cBhvr>
                                      <p:to>
                                        <p:strVal val="visible"/>
                                      </p:to>
                                    </p:set>
                                    <p:animEffect transition="in" filter="blinds(horizontal)">
                                      <p:cBhvr>
                                        <p:cTn id="47" dur="500"/>
                                        <p:tgtEl>
                                          <p:spTgt spid="2"/>
                                        </p:tgtEl>
                                      </p:cBhvr>
                                    </p:animEffect>
                                  </p:childTnLst>
                                </p:cTn>
                              </p:par>
                            </p:childTnLst>
                          </p:cTn>
                        </p:par>
                        <p:par>
                          <p:cTn id="48" fill="hold">
                            <p:stCondLst>
                              <p:cond delay="74000"/>
                            </p:stCondLst>
                            <p:childTnLst>
                              <p:par>
                                <p:cTn id="49" presetID="45" presetClass="entr" presetSubtype="0" fill="hold" grpId="11" nodeType="afterEffect">
                                  <p:stCondLst>
                                    <p:cond delay="5500"/>
                                  </p:stCondLst>
                                  <p:iterate type="lt">
                                    <p:tmPct val="10000"/>
                                  </p:iterate>
                                  <p:childTnLst>
                                    <p:set>
                                      <p:cBhvr>
                                        <p:cTn id="50" dur="1" fill="hold">
                                          <p:stCondLst>
                                            <p:cond delay="0"/>
                                          </p:stCondLst>
                                        </p:cTn>
                                        <p:tgtEl>
                                          <p:spTgt spid="2"/>
                                        </p:tgtEl>
                                        <p:attrNameLst>
                                          <p:attrName>style.visibility</p:attrName>
                                        </p:attrNameLst>
                                      </p:cBhvr>
                                      <p:to>
                                        <p:strVal val="visible"/>
                                      </p:to>
                                    </p:set>
                                    <p:animEffect transition="in" filter="fade">
                                      <p:cBhvr>
                                        <p:cTn id="51" dur="2000"/>
                                        <p:tgtEl>
                                          <p:spTgt spid="2"/>
                                        </p:tgtEl>
                                      </p:cBhvr>
                                    </p:animEffect>
                                    <p:anim calcmode="lin" valueType="num">
                                      <p:cBhvr>
                                        <p:cTn id="52" dur="2000" fill="hold"/>
                                        <p:tgtEl>
                                          <p:spTgt spid="2"/>
                                        </p:tgtEl>
                                        <p:attrNameLst>
                                          <p:attrName>ppt_w</p:attrName>
                                        </p:attrNameLst>
                                      </p:cBhvr>
                                      <p:tavLst>
                                        <p:tav tm="0" fmla="#ppt_w*sin(2.5*pi*$)">
                                          <p:val>
                                            <p:fltVal val="0"/>
                                          </p:val>
                                        </p:tav>
                                        <p:tav tm="100000">
                                          <p:val>
                                            <p:fltVal val="1"/>
                                          </p:val>
                                        </p:tav>
                                      </p:tavLst>
                                    </p:anim>
                                    <p:anim calcmode="lin" valueType="num">
                                      <p:cBhvr>
                                        <p:cTn id="53" dur="2000" fill="hold"/>
                                        <p:tgtEl>
                                          <p:spTgt spid="2"/>
                                        </p:tgtEl>
                                        <p:attrNameLst>
                                          <p:attrName>ppt_h</p:attrName>
                                        </p:attrNameLst>
                                      </p:cBhvr>
                                      <p:tavLst>
                                        <p:tav tm="0">
                                          <p:val>
                                            <p:strVal val="#ppt_h"/>
                                          </p:val>
                                        </p:tav>
                                        <p:tav tm="100000">
                                          <p:val>
                                            <p:strVal val="#ppt_h"/>
                                          </p:val>
                                        </p:tav>
                                      </p:tavLst>
                                    </p:anim>
                                  </p:childTnLst>
                                </p:cTn>
                              </p:par>
                            </p:childTnLst>
                          </p:cTn>
                        </p:par>
                        <p:par>
                          <p:cTn id="54" fill="hold">
                            <p:stCondLst>
                              <p:cond delay="87500"/>
                            </p:stCondLst>
                            <p:childTnLst>
                              <p:par>
                                <p:cTn id="55" presetID="2" presetClass="entr" presetSubtype="4" grpId="12" nodeType="afterEffect">
                                  <p:stCondLst>
                                    <p:cond delay="5500"/>
                                  </p:stCondLst>
                                  <p:iterate type="lt">
                                    <p:tmPct val="0"/>
                                  </p:iterate>
                                  <p:childTnLst>
                                    <p:set>
                                      <p:cBhvr>
                                        <p:cTn id="56" dur="1" fill="hold">
                                          <p:stCondLst>
                                            <p:cond delay="0"/>
                                          </p:stCondLst>
                                        </p:cTn>
                                        <p:tgtEl>
                                          <p:spTgt spid="2"/>
                                        </p:tgtEl>
                                        <p:attrNameLst>
                                          <p:attrName>style.visibility</p:attrName>
                                        </p:attrNameLst>
                                      </p:cBhvr>
                                      <p:to>
                                        <p:strVal val="visible"/>
                                      </p:to>
                                    </p:set>
                                    <p:anim calcmode="lin" valueType="num">
                                      <p:cBhvr additive="base">
                                        <p:cTn id="57" dur="500" fill="hold"/>
                                        <p:tgtEl>
                                          <p:spTgt spid="2"/>
                                        </p:tgtEl>
                                        <p:attrNameLst>
                                          <p:attrName>ppt_x</p:attrName>
                                        </p:attrNameLst>
                                      </p:cBhvr>
                                      <p:tavLst>
                                        <p:tav tm="0">
                                          <p:val>
                                            <p:strVal val="#ppt_x"/>
                                          </p:val>
                                        </p:tav>
                                        <p:tav tm="100000">
                                          <p:val>
                                            <p:strVal val="#ppt_x"/>
                                          </p:val>
                                        </p:tav>
                                      </p:tavLst>
                                    </p:anim>
                                    <p:anim calcmode="lin" valueType="num">
                                      <p:cBhvr additive="base">
                                        <p:cTn id="58" dur="500" fill="hold"/>
                                        <p:tgtEl>
                                          <p:spTgt spid="2"/>
                                        </p:tgtEl>
                                        <p:attrNameLst>
                                          <p:attrName>ppt_y</p:attrName>
                                        </p:attrNameLst>
                                      </p:cBhvr>
                                      <p:tavLst>
                                        <p:tav tm="0">
                                          <p:val>
                                            <p:strVal val="1+#ppt_h/2"/>
                                          </p:val>
                                        </p:tav>
                                        <p:tav tm="100000">
                                          <p:val>
                                            <p:strVal val="#ppt_y"/>
                                          </p:val>
                                        </p:tav>
                                      </p:tavLst>
                                    </p:anim>
                                  </p:childTnLst>
                                </p:cTn>
                              </p:par>
                            </p:childTnLst>
                          </p:cTn>
                        </p:par>
                        <p:par>
                          <p:cTn id="59" fill="hold">
                            <p:stCondLst>
                              <p:cond delay="93500"/>
                            </p:stCondLst>
                            <p:childTnLst>
                              <p:par>
                                <p:cTn id="60" presetID="45" presetClass="entr" presetSubtype="0" repeatCount="indefinite" fill="hold" grpId="14" nodeType="afterEffect">
                                  <p:stCondLst>
                                    <p:cond delay="5000"/>
                                  </p:stCondLst>
                                  <p:endCondLst>
                                    <p:cond evt="onNext" delay="0">
                                      <p:tgtEl>
                                        <p:sldTgt/>
                                      </p:tgtEl>
                                    </p:cond>
                                  </p:endCondLst>
                                  <p:iterate type="lt">
                                    <p:tmPct val="10000"/>
                                  </p:iterate>
                                  <p:childTnLst>
                                    <p:set>
                                      <p:cBhvr>
                                        <p:cTn id="61" dur="1" fill="hold">
                                          <p:stCondLst>
                                            <p:cond delay="0"/>
                                          </p:stCondLst>
                                        </p:cTn>
                                        <p:tgtEl>
                                          <p:spTgt spid="2"/>
                                        </p:tgtEl>
                                        <p:attrNameLst>
                                          <p:attrName>style.visibility</p:attrName>
                                        </p:attrNameLst>
                                      </p:cBhvr>
                                      <p:to>
                                        <p:strVal val="visible"/>
                                      </p:to>
                                    </p:set>
                                    <p:animEffect transition="in" filter="fade">
                                      <p:cBhvr>
                                        <p:cTn id="62" dur="2000"/>
                                        <p:tgtEl>
                                          <p:spTgt spid="2"/>
                                        </p:tgtEl>
                                      </p:cBhvr>
                                    </p:animEffect>
                                    <p:anim calcmode="lin" valueType="num">
                                      <p:cBhvr>
                                        <p:cTn id="63" dur="2000" fill="hold"/>
                                        <p:tgtEl>
                                          <p:spTgt spid="2"/>
                                        </p:tgtEl>
                                        <p:attrNameLst>
                                          <p:attrName>ppt_w</p:attrName>
                                        </p:attrNameLst>
                                      </p:cBhvr>
                                      <p:tavLst>
                                        <p:tav tm="0" fmla="#ppt_w*sin(2.5*pi*$)">
                                          <p:val>
                                            <p:fltVal val="0"/>
                                          </p:val>
                                        </p:tav>
                                        <p:tav tm="100000">
                                          <p:val>
                                            <p:fltVal val="1"/>
                                          </p:val>
                                        </p:tav>
                                      </p:tavLst>
                                    </p:anim>
                                    <p:anim calcmode="lin" valueType="num">
                                      <p:cBhvr>
                                        <p:cTn id="64"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P spid="2" grpId="4"/>
      <p:bldP spid="2" grpId="5"/>
      <p:bldP spid="2" grpId="6"/>
      <p:bldP spid="2" grpId="7"/>
      <p:bldP spid="2" grpId="8"/>
      <p:bldP spid="2" grpId="9"/>
      <p:bldP spid="2" grpId="10"/>
      <p:bldP spid="2" grpId="11"/>
      <p:bldP spid="2" grpId="12"/>
      <p:bldP spid="2" grpId="14"/>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latin typeface="Times New Roman" pitchFamily="18" charset="0"/>
                <a:cs typeface="Times New Roman" pitchFamily="18" charset="0"/>
              </a:rPr>
              <a:t>Une partie français-berbére .</a:t>
            </a:r>
          </a:p>
          <a:p>
            <a:r>
              <a:rPr lang="fr-FR" dirty="0" smtClean="0">
                <a:latin typeface="Times New Roman" pitchFamily="18" charset="0"/>
                <a:cs typeface="Times New Roman" pitchFamily="18" charset="0"/>
              </a:rPr>
              <a:t>Une partie arabe- berbère .</a:t>
            </a:r>
          </a:p>
          <a:p>
            <a:pPr>
              <a:buNone/>
            </a:pPr>
            <a:r>
              <a:rPr lang="fr-FR" i="1"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 </a:t>
            </a:r>
            <a:r>
              <a:rPr lang="fr-FR" i="1" dirty="0" smtClean="0">
                <a:latin typeface="Times New Roman" pitchFamily="18" charset="0"/>
                <a:cs typeface="Times New Roman" pitchFamily="18" charset="0"/>
              </a:rPr>
              <a:t>Ce dictionnaire est né d’un constat : le besoin chez les utilisateurs du berbére d’utiliser ou de comprendre les nouveaux mots en circulation dans l’enseignement et les médias. L’officialisation de la langue amazighe va encore accroitre ce besoin et étendre l’usage de la langue à divers secteurs de la vie quotidienne ». </a:t>
            </a:r>
          </a:p>
          <a:p>
            <a:pPr>
              <a:buNone/>
            </a:pPr>
            <a:r>
              <a:rPr lang="fr-FR" i="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(HADDADOU 2018, p20 ).</a:t>
            </a:r>
            <a:endParaRPr lang="fr-FR" i="1" dirty="0">
              <a:latin typeface="Times New Roman" pitchFamily="18" charset="0"/>
              <a:cs typeface="Times New Roman" pitchFamily="18" charset="0"/>
            </a:endParaRPr>
          </a:p>
        </p:txBody>
      </p:sp>
      <p:sp>
        <p:nvSpPr>
          <p:cNvPr id="3" name="Titre 2"/>
          <p:cNvSpPr>
            <a:spLocks noGrp="1"/>
          </p:cNvSpPr>
          <p:nvPr>
            <p:ph type="title"/>
          </p:nvPr>
        </p:nvSpPr>
        <p:spPr/>
        <p:txBody>
          <a:bodyPr/>
          <a:lstStyle/>
          <a:p>
            <a:endParaRPr lang="fr-FR"/>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endParaRPr lang="fr-FR" dirty="0" smtClean="0">
              <a:solidFill>
                <a:schemeClr val="bg2">
                  <a:lumMod val="50000"/>
                </a:schemeClr>
              </a:solidFill>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Pour définir le cadre théorique dans lequel nous nous plaçons, nous nous sommes appuyée sur l’approche cognitive telle que définie par Van Dijk et  Kintsch (1953) et Kintsch (1988 et 1998) qui analysent le fonctionnement mental de l’apprenant à travers les processus de traitement des informations.</a:t>
            </a:r>
          </a:p>
          <a:p>
            <a:pPr algn="just">
              <a:buNone/>
            </a:pPr>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Cette approche favorise la conception de stratégies à mettre en place pour développer de façon efficace les compétences en développement des habiletés réceptives et productives et favoriser les procédures qui conduisent l’apprenant à  l’autonomie de son apprentissage. En  effet, quand l’apprenant consulte le dictionnaire trilingue des néologismes, des informations nouvelles apparaissent, ce qui l’oblige à  établir un lien entre les connaissances stockées en mémoire et celles en relation avec le néologisme présenté dans l’une des langues maîtrisées.</a:t>
            </a:r>
            <a:endParaRPr lang="fr-FR" dirty="0">
              <a:solidFill>
                <a:schemeClr val="bg2">
                  <a:lumMod val="50000"/>
                </a:schemeClr>
              </a:solidFill>
              <a:latin typeface="Times New Roman" pitchFamily="18" charset="0"/>
              <a:cs typeface="Times New Roman" pitchFamily="18" charset="0"/>
            </a:endParaRPr>
          </a:p>
        </p:txBody>
      </p:sp>
      <p:sp>
        <p:nvSpPr>
          <p:cNvPr id="3" name="Titre 2"/>
          <p:cNvSpPr>
            <a:spLocks noGrp="1"/>
          </p:cNvSpPr>
          <p:nvPr>
            <p:ph type="title"/>
          </p:nvPr>
        </p:nvSpPr>
        <p:spPr>
          <a:xfrm>
            <a:off x="457200" y="274638"/>
            <a:ext cx="8258204" cy="1225536"/>
          </a:xfrm>
          <a:solidFill>
            <a:schemeClr val="bg2">
              <a:lumMod val="75000"/>
            </a:schemeClr>
          </a:solidFill>
        </p:spPr>
        <p:txBody>
          <a:bodyPr>
            <a:normAutofit/>
          </a:bodyPr>
          <a:lstStyle/>
          <a:p>
            <a:pPr algn="ctr"/>
            <a:r>
              <a:rPr lang="fr-FR" sz="3600" dirty="0" smtClean="0">
                <a:solidFill>
                  <a:schemeClr val="tx1"/>
                </a:solidFill>
                <a:latin typeface="Times New Roman" pitchFamily="18" charset="0"/>
                <a:cs typeface="Times New Roman" pitchFamily="18" charset="0"/>
              </a:rPr>
              <a:t>La mise en œuvre de l’approche cognitive</a:t>
            </a:r>
            <a:endParaRPr lang="fr-FR" sz="3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276988829"/>
      </p:ext>
    </p:extLst>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50000"/>
            </a:schemeClr>
          </a:solidFill>
        </p:spPr>
        <p:txBody>
          <a:bodyPr>
            <a:normAutofit/>
          </a:bodyPr>
          <a:lstStyle/>
          <a:p>
            <a:pPr algn="ctr"/>
            <a:r>
              <a:rPr lang="fr-FR" sz="5400" dirty="0" smtClean="0">
                <a:solidFill>
                  <a:schemeClr val="bg1"/>
                </a:solidFill>
                <a:latin typeface="Times New Roman" pitchFamily="18" charset="0"/>
                <a:cs typeface="Times New Roman" pitchFamily="18" charset="0"/>
              </a:rPr>
              <a:t>Problématique</a:t>
            </a:r>
            <a:endParaRPr lang="fr-FR" sz="5400" dirty="0">
              <a:solidFill>
                <a:schemeClr val="bg1"/>
              </a:solidFill>
              <a:latin typeface="Times New Roman" pitchFamily="18" charset="0"/>
              <a:cs typeface="Times New Roman" pitchFamily="18" charset="0"/>
            </a:endParaRPr>
          </a:p>
        </p:txBody>
      </p:sp>
      <p:sp>
        <p:nvSpPr>
          <p:cNvPr id="3" name="ZoneTexte 2"/>
          <p:cNvSpPr txBox="1"/>
          <p:nvPr/>
        </p:nvSpPr>
        <p:spPr>
          <a:xfrm>
            <a:off x="500034" y="2060848"/>
            <a:ext cx="8001056" cy="310854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fr-FR" sz="2800" i="1" dirty="0" smtClean="0">
                <a:latin typeface="Times New Roman" pitchFamily="18" charset="0"/>
                <a:cs typeface="Times New Roman" pitchFamily="18" charset="0"/>
              </a:rPr>
              <a:t>« Les difficultés rencontrées par les apprenants et/ou les enseignants lors du développement des différentes compétences réceptives ou productives peuvent-elles être surmontées par la mise en place de moyens d’aide susceptibles de faciliter le développent de ces compétences, à savoir le dictionnaire des néologismes du professeur HADDADOU ? »</a:t>
            </a:r>
            <a:endParaRPr lang="fr-FR" sz="2800" i="1" dirty="0">
              <a:latin typeface="Times New Roman" pitchFamily="18" charset="0"/>
              <a:cs typeface="Times New Roman" pitchFamily="18" charset="0"/>
            </a:endParaRPr>
          </a:p>
        </p:txBody>
      </p:sp>
    </p:spTree>
  </p:cSld>
  <p:clrMapOvr>
    <a:masterClrMapping/>
  </p:clrMapOvr>
  <p:transition>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buFont typeface="Wingdings" pitchFamily="2" charset="2"/>
              <a:buChar char="v"/>
            </a:pPr>
            <a:r>
              <a:rPr lang="fr-FR" sz="2400" dirty="0" smtClean="0">
                <a:latin typeface="Times New Roman" pitchFamily="18" charset="0"/>
                <a:cs typeface="Times New Roman" pitchFamily="18" charset="0"/>
              </a:rPr>
              <a:t>Afin de répondre à cette problématique, nous avons supposé que le dictionnaire des néologismes du professeur HADDADOU est une aide didactique favorisant la construction des connaissances en  berbère (Kabyle) en français et en arabe, permettant l’activation des connaissances antérieures nécessaires à la résolution d’une situation problème.</a:t>
            </a:r>
          </a:p>
          <a:p>
            <a:pPr algn="just">
              <a:buFont typeface="Wingdings" pitchFamily="2" charset="2"/>
              <a:buChar char="v"/>
            </a:pPr>
            <a:endParaRPr lang="fr-FR" sz="2400" dirty="0" smtClean="0">
              <a:latin typeface="Times New Roman" pitchFamily="18" charset="0"/>
              <a:cs typeface="Times New Roman" pitchFamily="18" charset="0"/>
            </a:endParaRPr>
          </a:p>
          <a:p>
            <a:pPr algn="just">
              <a:buFont typeface="Wingdings" pitchFamily="2" charset="2"/>
              <a:buChar char="v"/>
            </a:pPr>
            <a:endParaRPr lang="fr-FR" sz="2400" dirty="0" smtClean="0">
              <a:latin typeface="Times New Roman" pitchFamily="18" charset="0"/>
              <a:cs typeface="Times New Roman" pitchFamily="18" charset="0"/>
            </a:endParaRPr>
          </a:p>
          <a:p>
            <a:pPr algn="just">
              <a:buFont typeface="Wingdings" pitchFamily="2" charset="2"/>
              <a:buChar char="v"/>
            </a:pPr>
            <a:endParaRPr lang="fr-FR" sz="2400" dirty="0" smtClean="0">
              <a:latin typeface="Times New Roman" pitchFamily="18" charset="0"/>
              <a:cs typeface="Times New Roman" pitchFamily="18" charset="0"/>
            </a:endParaRPr>
          </a:p>
          <a:p>
            <a:pPr algn="just">
              <a:buFont typeface="Wingdings" pitchFamily="2" charset="2"/>
              <a:buChar char="v"/>
            </a:pPr>
            <a:endParaRPr lang="fr-FR" sz="2400" dirty="0" smtClean="0">
              <a:latin typeface="Times New Roman" pitchFamily="18" charset="0"/>
              <a:cs typeface="Times New Roman" pitchFamily="18" charset="0"/>
            </a:endParaRPr>
          </a:p>
          <a:p>
            <a:pPr algn="just">
              <a:buFont typeface="Wingdings" pitchFamily="2" charset="2"/>
              <a:buChar char="v"/>
            </a:pPr>
            <a:endParaRPr lang="fr-FR" sz="2400" dirty="0" smtClean="0">
              <a:latin typeface="Times New Roman" pitchFamily="18" charset="0"/>
              <a:cs typeface="Times New Roman" pitchFamily="18" charset="0"/>
            </a:endParaRPr>
          </a:p>
          <a:p>
            <a:pPr algn="just">
              <a:buFont typeface="Wingdings" pitchFamily="2" charset="2"/>
              <a:buChar char="v"/>
            </a:pPr>
            <a:endParaRPr lang="fr-FR" sz="2400" dirty="0" smtClean="0">
              <a:latin typeface="Times New Roman" pitchFamily="18" charset="0"/>
              <a:cs typeface="Times New Roman" pitchFamily="18" charset="0"/>
            </a:endParaRPr>
          </a:p>
          <a:p>
            <a:pPr algn="just">
              <a:buFont typeface="Wingdings" pitchFamily="2" charset="2"/>
              <a:buChar char="v"/>
            </a:pPr>
            <a:endParaRPr lang="fr-FR" sz="2400" dirty="0" smtClean="0">
              <a:latin typeface="Times New Roman" pitchFamily="18" charset="0"/>
              <a:cs typeface="Times New Roman" pitchFamily="18" charset="0"/>
            </a:endParaRPr>
          </a:p>
          <a:p>
            <a:pPr algn="just">
              <a:buFont typeface="Wingdings" pitchFamily="2" charset="2"/>
              <a:buChar char="v"/>
            </a:pPr>
            <a:endParaRPr lang="fr-FR" sz="2400" dirty="0" smtClean="0">
              <a:latin typeface="Times New Roman" pitchFamily="18" charset="0"/>
              <a:cs typeface="Times New Roman" pitchFamily="18" charset="0"/>
            </a:endParaRPr>
          </a:p>
          <a:p>
            <a:pPr algn="just">
              <a:buFont typeface="Wingdings" pitchFamily="2" charset="2"/>
              <a:buChar char="v"/>
            </a:pPr>
            <a:endParaRPr lang="fr-FR" sz="2400" dirty="0" smtClean="0">
              <a:latin typeface="Times New Roman" pitchFamily="18" charset="0"/>
              <a:cs typeface="Times New Roman" pitchFamily="18" charset="0"/>
            </a:endParaRPr>
          </a:p>
          <a:p>
            <a:pPr algn="just">
              <a:buFont typeface="Wingdings" pitchFamily="2" charset="2"/>
              <a:buChar char="v"/>
            </a:pPr>
            <a:endParaRPr lang="fr-FR" sz="2400" dirty="0" smtClean="0">
              <a:latin typeface="Times New Roman" pitchFamily="18" charset="0"/>
              <a:cs typeface="Times New Roman" pitchFamily="18" charset="0"/>
            </a:endParaRPr>
          </a:p>
          <a:p>
            <a:pPr algn="just">
              <a:buFont typeface="Wingdings" pitchFamily="2" charset="2"/>
              <a:buChar char="v"/>
            </a:pPr>
            <a:endParaRPr lang="fr-FR" sz="2400" dirty="0" smtClean="0">
              <a:latin typeface="Times New Roman" pitchFamily="18" charset="0"/>
              <a:cs typeface="Times New Roman" pitchFamily="18" charset="0"/>
            </a:endParaRPr>
          </a:p>
        </p:txBody>
      </p:sp>
      <p:sp>
        <p:nvSpPr>
          <p:cNvPr id="3" name="Titre 2"/>
          <p:cNvSpPr>
            <a:spLocks noGrp="1"/>
          </p:cNvSpPr>
          <p:nvPr>
            <p:ph type="title"/>
          </p:nvPr>
        </p:nvSpPr>
        <p:spPr>
          <a:solidFill>
            <a:schemeClr val="bg2">
              <a:lumMod val="75000"/>
            </a:schemeClr>
          </a:solidFill>
        </p:spPr>
        <p:txBody>
          <a:bodyPr>
            <a:normAutofit/>
          </a:bodyPr>
          <a:lstStyle/>
          <a:p>
            <a:pPr algn="ctr"/>
            <a:r>
              <a:rPr lang="fr-FR" sz="5400" dirty="0" smtClean="0">
                <a:solidFill>
                  <a:schemeClr val="tx1"/>
                </a:solidFill>
                <a:latin typeface="Times New Roman" pitchFamily="18" charset="0"/>
                <a:cs typeface="Times New Roman" pitchFamily="18" charset="0"/>
              </a:rPr>
              <a:t>Démarche expérimentale</a:t>
            </a:r>
            <a:endParaRPr lang="fr-FR" sz="5400" dirty="0">
              <a:solidFill>
                <a:schemeClr val="tx1"/>
              </a:solidFill>
              <a:latin typeface="Times New Roman" pitchFamily="18" charset="0"/>
              <a:cs typeface="Times New Roman" pitchFamily="18" charset="0"/>
            </a:endParaRPr>
          </a:p>
        </p:txBody>
      </p:sp>
    </p:spTree>
  </p:cSld>
  <p:clrMapOvr>
    <a:masterClrMapping/>
  </p:clrMapOvr>
  <p:transition>
    <p:cover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sz="2800" dirty="0" smtClean="0">
                <a:latin typeface="Times New Roman" pitchFamily="18" charset="0"/>
                <a:cs typeface="Times New Roman" pitchFamily="18" charset="0"/>
              </a:rPr>
              <a:t>Pour vérifier notre hypothèse et tout en nous appuyant sur un ensemble de données théoriques,  nous avons procédé à la distribution de questionnaires auprès des enseignants et des étudiants.</a:t>
            </a:r>
            <a:endParaRPr lang="fr-FR" dirty="0"/>
          </a:p>
        </p:txBody>
      </p:sp>
      <p:sp>
        <p:nvSpPr>
          <p:cNvPr id="3" name="Titre 2"/>
          <p:cNvSpPr>
            <a:spLocks noGrp="1"/>
          </p:cNvSpPr>
          <p:nvPr>
            <p:ph type="title"/>
          </p:nvPr>
        </p:nvSpPr>
        <p:spPr/>
        <p:txBody>
          <a:bodyPr/>
          <a:lstStyle/>
          <a:p>
            <a:endParaRPr lang="fr-FR"/>
          </a:p>
        </p:txBody>
      </p:sp>
    </p:spTree>
  </p:cSld>
  <p:clrMapOvr>
    <a:masterClrMapping/>
  </p:clrMapOvr>
  <p:transition>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19456</TotalTime>
  <Words>1647</Words>
  <Application>Microsoft Office PowerPoint</Application>
  <PresentationFormat>Affichage à l'écran (4:3)</PresentationFormat>
  <Paragraphs>259</Paragraphs>
  <Slides>46</Slides>
  <Notes>0</Notes>
  <HiddenSlides>0</HiddenSlides>
  <MMClips>0</MMClips>
  <ScaleCrop>false</ScaleCrop>
  <HeadingPairs>
    <vt:vector size="4" baseType="variant">
      <vt:variant>
        <vt:lpstr>Thème</vt:lpstr>
      </vt:variant>
      <vt:variant>
        <vt:i4>1</vt:i4>
      </vt:variant>
      <vt:variant>
        <vt:lpstr>Titres des diapositives</vt:lpstr>
      </vt:variant>
      <vt:variant>
        <vt:i4>46</vt:i4>
      </vt:variant>
    </vt:vector>
  </HeadingPairs>
  <TitlesOfParts>
    <vt:vector size="47" baseType="lpstr">
      <vt:lpstr>Rotonde</vt:lpstr>
      <vt:lpstr>Colloque international ‘’ la néologie en tamazight ; bilan critique et perspectives’’ organisé  Par CNEPLET le 1 er et le 02 décembre 2019 à ALGER. </vt:lpstr>
      <vt:lpstr>Introduction</vt:lpstr>
      <vt:lpstr>Plan de l’exposé</vt:lpstr>
      <vt:lpstr>Présentation du dictionnaire du Professeur HADDADOU </vt:lpstr>
      <vt:lpstr>Diapositive 5</vt:lpstr>
      <vt:lpstr>La mise en œuvre de l’approche cognitive</vt:lpstr>
      <vt:lpstr>Problématique</vt:lpstr>
      <vt:lpstr>Démarche expérimentale</vt:lpstr>
      <vt:lpstr>Diapositive 9</vt:lpstr>
      <vt:lpstr>L’apport du dictionnaire du Professeur HADDADOU chez les  apprenants</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L’importance de l’usage du dictionnaire du professeur Haddadou chez les enseignants</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Conclusion générale</vt:lpstr>
      <vt:lpstr>Diapositive 44</vt:lpstr>
      <vt:lpstr>Diapositive 45</vt:lpstr>
      <vt:lpstr>   Merci pour votre aimable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MCS</dc:creator>
  <cp:lastModifiedBy>DeLL</cp:lastModifiedBy>
  <cp:revision>475</cp:revision>
  <dcterms:created xsi:type="dcterms:W3CDTF">2015-05-15T14:49:46Z</dcterms:created>
  <dcterms:modified xsi:type="dcterms:W3CDTF">2019-12-01T14:01:42Z</dcterms:modified>
</cp:coreProperties>
</file>